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charts/chart36.xml" ContentType="application/vnd.openxmlformats-officedocument.drawingml.chart+xml"/>
  <Override PartName="/ppt/charts/style36.xml" ContentType="application/vnd.ms-office.chartstyle+xml"/>
  <Override PartName="/ppt/charts/colors36.xml" ContentType="application/vnd.ms-office.chartcolorstyle+xml"/>
  <Override PartName="/ppt/charts/chart37.xml" ContentType="application/vnd.openxmlformats-officedocument.drawingml.chart+xml"/>
  <Override PartName="/ppt/charts/style37.xml" ContentType="application/vnd.ms-office.chartstyle+xml"/>
  <Override PartName="/ppt/charts/colors37.xml" ContentType="application/vnd.ms-office.chartcolorstyle+xml"/>
  <Override PartName="/ppt/charts/chart38.xml" ContentType="application/vnd.openxmlformats-officedocument.drawingml.chart+xml"/>
  <Override PartName="/ppt/charts/style38.xml" ContentType="application/vnd.ms-office.chartstyle+xml"/>
  <Override PartName="/ppt/charts/colors3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1" r:id="rId3"/>
    <p:sldId id="322" r:id="rId4"/>
    <p:sldId id="323" r:id="rId5"/>
    <p:sldId id="324" r:id="rId6"/>
    <p:sldId id="343" r:id="rId7"/>
    <p:sldId id="325" r:id="rId8"/>
    <p:sldId id="344" r:id="rId9"/>
    <p:sldId id="336" r:id="rId10"/>
    <p:sldId id="345" r:id="rId11"/>
    <p:sldId id="337" r:id="rId12"/>
    <p:sldId id="346" r:id="rId13"/>
    <p:sldId id="338" r:id="rId14"/>
    <p:sldId id="347" r:id="rId15"/>
    <p:sldId id="339" r:id="rId16"/>
    <p:sldId id="340" r:id="rId17"/>
    <p:sldId id="348" r:id="rId18"/>
    <p:sldId id="341" r:id="rId19"/>
    <p:sldId id="349" r:id="rId20"/>
    <p:sldId id="342" r:id="rId21"/>
    <p:sldId id="350" r:id="rId22"/>
    <p:sldId id="272" r:id="rId23"/>
  </p:sldIdLst>
  <p:sldSz cx="9144000" cy="6858000" type="screen4x3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DF8"/>
    <a:srgbClr val="2DC8FF"/>
    <a:srgbClr val="EA6E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6370" autoAdjust="0"/>
  </p:normalViewPr>
  <p:slideViewPr>
    <p:cSldViewPr snapToGrid="0">
      <p:cViewPr varScale="1">
        <p:scale>
          <a:sx n="62" d="100"/>
          <a:sy n="62" d="100"/>
        </p:scale>
        <p:origin x="1348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ne\Desktop\Enqu&#234;te%20COVID\200428%20Export%20donn&#233;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ne\Desktop\Enqu&#234;te%20COVID\200504%20Export%20donn&#233;es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ne\Desktop\Enqu&#234;te%20COVID\200504%20Export%20donn&#233;es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6.242\commun\URPS%20AuRA\SANTE%20PUBLIQUE\VEILLE%20ET%20RISQUE%20SANITAIRES\GRIPPE%20CORONAVIRUS\COVID%2019\Enqu&#234;te%20COVID%20-%20Impact%20sur%20PS\Analyse%20des%20r&#233;ponses\2020%2005%2006%20Export%20final\200506%20Export%20donn&#233;es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ne\Desktop\Enqu&#234;te%20COVID\200504%20Export%20donn&#233;es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ne\Desktop\Enqu&#234;te%20COVID\200504%20Export%20donn&#233;es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6.242\commun\URPS%20AuRA\SANTE%20PUBLIQUE\VEILLE%20ET%20RISQUE%20SANITAIRES\GRIPPE%20CORONAVIRUS\COVID%2019\Enqu&#234;te%20COVID%20-%20Impact%20sur%20PS\Analyse%20des%20r&#233;ponses\2020%2005%2006%20Export%20final\200506%20Export%20donn&#233;es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ne\Desktop\Enqu&#234;te%20COVID\200428%20Export%20donn&#233;es%2016%20heures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ne\Desktop\Enqu&#234;te%20COVID\200504%20Export%20donn&#233;es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ne\Desktop\Enqu&#234;te%20COVID\200428%20Export%20donn&#233;es%2016%20heures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ne\Desktop\Enqu&#234;te%20COVID\200504%20Export%20donn&#233;es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ne\Desktop\Enqu&#234;te%20COVID\200428%20Export%20donn&#233;e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6.242\commun\URPS%20AuRA\SANTE%20PUBLIQUE\VEILLE%20ET%20RISQUE%20SANITAIRES\GRIPPE%20CORONAVIRUS\COVID%2019\Enqu&#234;te%20COVID%20-%20Impact%20sur%20PS\Analyse%20des%20r&#233;ponses\2020%2005%2006%20Export%20final\200506%20Export%20donn&#233;es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ne\Desktop\Enqu&#234;te%20COVID\200504%20Export%20donn&#233;es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ne\Desktop\Enqu&#234;te%20COVID\200504%20Export%20donn&#233;es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6.242\commun\URPS%20AuRA\SANTE%20PUBLIQUE\VEILLE%20ET%20RISQUE%20SANITAIRES\GRIPPE%20CORONAVIRUS\COVID%2019\Enqu&#234;te%20COVID%20-%20Impact%20sur%20PS\Analyse%20des%20r&#233;ponses\2020%2005%2006%20Export%20final\200506%20Export%20donn&#233;es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ne\Desktop\Enqu&#234;te%20COVID\200504%20Export%20donn&#233;es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ne\Desktop\Enqu&#234;te%20COVID\200504%20Export%20donn&#233;es.xlsx" TargetMode="External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ne\Desktop\Enqu&#234;te%20COVID\200428%20Export%20donn&#233;es%2016%20heures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ne\Desktop\Enqu&#234;te%20COVID\200504%20Export%20donn&#233;es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ne\Desktop\Enqu&#234;te%20COVID\200506%20Export%20donn&#233;es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ne\Desktop\Enqu&#234;te%20COVID\200428%20Export%20donn&#233;es%2016%20heures.xlsx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ne\Desktop\Enqu&#234;te%20COVID\200506%20Export%20donn&#233;e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ne\Desktop\Enqu&#234;te%20COVID\200504%20Export%20donn&#233;es.xlsx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ne\Desktop\Enqu&#234;te%20COVID\200506%20Export%20donn&#233;es.xlsx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6.242\commun\URPS%20AuRA\SANTE%20PUBLIQUE\VEILLE%20ET%20RISQUE%20SANITAIRES\GRIPPE%20CORONAVIRUS\COVID%2019\Enqu&#234;te%20COVID%20-%20Impact%20sur%20PS\Analyse%20des%20r&#233;ponses\2020%2005%2006%20Export%20final\200506%20Export%20donn&#233;es.xlsx" TargetMode="External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ne\Desktop\Enqu&#234;te%20COVID\200506%20Export%20donn&#233;es.xlsx" TargetMode="External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6.242\commun\URPS%20AuRA\SANTE%20PUBLIQUE\VEILLE%20ET%20RISQUE%20SANITAIRES\GRIPPE%20CORONAVIRUS\COVID%2019\Enqu&#234;te%20COVID%20-%20Impact%20sur%20PS\Analyse%20des%20r&#233;ponses\2020%2005%2006%20Export%20final\200506%20Export%20donn&#233;es.xlsx" TargetMode="External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ne\Desktop\Enqu&#234;te%20COVID\200504%20Export%20donn&#233;es.xlsx" TargetMode="External"/><Relationship Id="rId2" Type="http://schemas.microsoft.com/office/2011/relationships/chartColorStyle" Target="colors35.xml"/><Relationship Id="rId1" Type="http://schemas.microsoft.com/office/2011/relationships/chartStyle" Target="style35.xm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ne\Desktop\Enqu&#234;te%20COVID\200506%20Export%20donn&#233;es.xlsx" TargetMode="External"/><Relationship Id="rId2" Type="http://schemas.microsoft.com/office/2011/relationships/chartColorStyle" Target="colors36.xml"/><Relationship Id="rId1" Type="http://schemas.microsoft.com/office/2011/relationships/chartStyle" Target="style36.xm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ne\Desktop\Enqu&#234;te%20COVID\200504%20Export%20donn&#233;es.xlsx" TargetMode="External"/><Relationship Id="rId2" Type="http://schemas.microsoft.com/office/2011/relationships/chartColorStyle" Target="colors37.xml"/><Relationship Id="rId1" Type="http://schemas.microsoft.com/office/2011/relationships/chartStyle" Target="style37.xml"/></Relationships>
</file>

<file path=ppt/charts/_rels/chart38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6.242\commun\URPS%20AuRA\SANTE%20PUBLIQUE\VEILLE%20ET%20RISQUE%20SANITAIRES\GRIPPE%20CORONAVIRUS\COVID%2019\Enqu&#234;te%20COVID%20-%20Impact%20sur%20PS\Analyse%20des%20r&#233;ponses\2020%2005%2006%20Export%20final\200506%20Export%20donn&#233;es.xlsx" TargetMode="External"/><Relationship Id="rId2" Type="http://schemas.microsoft.com/office/2011/relationships/chartColorStyle" Target="colors38.xml"/><Relationship Id="rId1" Type="http://schemas.microsoft.com/office/2011/relationships/chartStyle" Target="style38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ne\Desktop\Enqu&#234;te%20COVID\200506%20Export%20donn&#233;e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ne\Desktop\Enqu&#234;te%20COVID\200506%20Export%20donn&#233;e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ne\Desktop\Enqu&#234;te%20COVID\200506%20Export%20donn&#233;e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ne\Desktop\Enqu&#234;te%20COVID\200506%20Export%20donn&#233;e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ne\Desktop\Enqu&#234;te%20COVID\200506%20Export%20donn&#233;e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6.242\commun\URPS%20AuRA\SANTE%20PUBLIQUE\VEILLE%20ET%20RISQUE%20SANITAIRES\GRIPPE%20CORONAVIRUS\COVID%2019\Enqu&#234;te%20COVID%20-%20Impact%20sur%20PS\Analyse%20des%20r&#233;ponses\2020%2005%2006%20Export%20final\200506%20Export%20donn&#233;e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900-4271-A105-AA303AB58B9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900-4271-A105-AA303AB58B9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900-4271-A105-AA303AB58B9F}"/>
              </c:ext>
            </c:extLst>
          </c:dPt>
          <c:dLbls>
            <c:dLbl>
              <c:idx val="0"/>
              <c:layout>
                <c:manualLayout>
                  <c:x val="-4.3841483951799709E-2"/>
                  <c:y val="-0.12281152846857948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900-4271-A105-AA303AB58B9F}"/>
                </c:ext>
              </c:extLst>
            </c:dLbl>
            <c:dLbl>
              <c:idx val="1"/>
              <c:layout>
                <c:manualLayout>
                  <c:x val="-1.8137069147688173E-2"/>
                  <c:y val="-5.3617991795501347E-3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900-4271-A105-AA303AB58B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Prélévement!$A$2:$A$4</c:f>
              <c:strCache>
                <c:ptCount val="3"/>
                <c:pt idx="0">
                  <c:v>Oui</c:v>
                </c:pt>
                <c:pt idx="1">
                  <c:v>Non</c:v>
                </c:pt>
                <c:pt idx="2">
                  <c:v>Non réponse</c:v>
                </c:pt>
              </c:strCache>
            </c:strRef>
          </c:cat>
          <c:val>
            <c:numRef>
              <c:f>Prélévement!$B$2:$B$4</c:f>
              <c:numCache>
                <c:formatCode>General</c:formatCode>
                <c:ptCount val="3"/>
                <c:pt idx="0">
                  <c:v>108</c:v>
                </c:pt>
                <c:pt idx="1">
                  <c:v>20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900-4271-A105-AA303AB58B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84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84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[200506 Export données.xlsx]Prélev dep!Tableau croisé dynamique2</c:name>
    <c:fmtId val="10"/>
  </c:pivotSource>
  <c:chart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'Prélev dep'!$B$3:$B$4</c:f>
              <c:strCache>
                <c:ptCount val="1"/>
                <c:pt idx="0">
                  <c:v>NON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'Prélev dep'!$A$5:$A$16</c:f>
              <c:strCache>
                <c:ptCount val="11"/>
                <c:pt idx="0">
                  <c:v>Ain (01)</c:v>
                </c:pt>
                <c:pt idx="1">
                  <c:v>Allier (03)</c:v>
                </c:pt>
                <c:pt idx="2">
                  <c:v>Ardèche (07)</c:v>
                </c:pt>
                <c:pt idx="3">
                  <c:v>Drôme (26)</c:v>
                </c:pt>
                <c:pt idx="4">
                  <c:v>Haute-Loire (43)</c:v>
                </c:pt>
                <c:pt idx="5">
                  <c:v>Haute-Savoie (74)</c:v>
                </c:pt>
                <c:pt idx="6">
                  <c:v>Isère (38)</c:v>
                </c:pt>
                <c:pt idx="7">
                  <c:v>Loire (42)</c:v>
                </c:pt>
                <c:pt idx="8">
                  <c:v>Puy-de-Dôme (63)</c:v>
                </c:pt>
                <c:pt idx="9">
                  <c:v>Rhône (69)</c:v>
                </c:pt>
                <c:pt idx="10">
                  <c:v>Savoie (73)</c:v>
                </c:pt>
              </c:strCache>
            </c:strRef>
          </c:cat>
          <c:val>
            <c:numRef>
              <c:f>'Prélev dep'!$B$5:$B$16</c:f>
              <c:numCache>
                <c:formatCode>General</c:formatCode>
                <c:ptCount val="11"/>
                <c:pt idx="5">
                  <c:v>1</c:v>
                </c:pt>
                <c:pt idx="6">
                  <c:v>5</c:v>
                </c:pt>
                <c:pt idx="7">
                  <c:v>1</c:v>
                </c:pt>
                <c:pt idx="8">
                  <c:v>2</c:v>
                </c:pt>
                <c:pt idx="9">
                  <c:v>9</c:v>
                </c:pt>
                <c:pt idx="1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0C-439C-B893-F84CFBB132CF}"/>
            </c:ext>
          </c:extLst>
        </c:ser>
        <c:ser>
          <c:idx val="1"/>
          <c:order val="1"/>
          <c:tx>
            <c:strRef>
              <c:f>'Prélev dep'!$C$3:$C$4</c:f>
              <c:strCache>
                <c:ptCount val="1"/>
                <c:pt idx="0">
                  <c:v>OUI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'Prélev dep'!$A$5:$A$16</c:f>
              <c:strCache>
                <c:ptCount val="11"/>
                <c:pt idx="0">
                  <c:v>Ain (01)</c:v>
                </c:pt>
                <c:pt idx="1">
                  <c:v>Allier (03)</c:v>
                </c:pt>
                <c:pt idx="2">
                  <c:v>Ardèche (07)</c:v>
                </c:pt>
                <c:pt idx="3">
                  <c:v>Drôme (26)</c:v>
                </c:pt>
                <c:pt idx="4">
                  <c:v>Haute-Loire (43)</c:v>
                </c:pt>
                <c:pt idx="5">
                  <c:v>Haute-Savoie (74)</c:v>
                </c:pt>
                <c:pt idx="6">
                  <c:v>Isère (38)</c:v>
                </c:pt>
                <c:pt idx="7">
                  <c:v>Loire (42)</c:v>
                </c:pt>
                <c:pt idx="8">
                  <c:v>Puy-de-Dôme (63)</c:v>
                </c:pt>
                <c:pt idx="9">
                  <c:v>Rhône (69)</c:v>
                </c:pt>
                <c:pt idx="10">
                  <c:v>Savoie (73)</c:v>
                </c:pt>
              </c:strCache>
            </c:strRef>
          </c:cat>
          <c:val>
            <c:numRef>
              <c:f>'Prélev dep'!$C$5:$C$16</c:f>
              <c:numCache>
                <c:formatCode>General</c:formatCode>
                <c:ptCount val="11"/>
                <c:pt idx="0">
                  <c:v>8</c:v>
                </c:pt>
                <c:pt idx="1">
                  <c:v>1</c:v>
                </c:pt>
                <c:pt idx="2">
                  <c:v>5</c:v>
                </c:pt>
                <c:pt idx="3">
                  <c:v>8</c:v>
                </c:pt>
                <c:pt idx="4">
                  <c:v>1</c:v>
                </c:pt>
                <c:pt idx="5">
                  <c:v>14</c:v>
                </c:pt>
                <c:pt idx="6">
                  <c:v>11</c:v>
                </c:pt>
                <c:pt idx="7">
                  <c:v>5</c:v>
                </c:pt>
                <c:pt idx="8">
                  <c:v>5</c:v>
                </c:pt>
                <c:pt idx="9">
                  <c:v>45</c:v>
                </c:pt>
                <c:pt idx="1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0C-439C-B893-F84CFBB132CF}"/>
            </c:ext>
          </c:extLst>
        </c:ser>
        <c:ser>
          <c:idx val="2"/>
          <c:order val="2"/>
          <c:tx>
            <c:strRef>
              <c:f>'Prélev dep'!$D$3:$D$4</c:f>
              <c:strCache>
                <c:ptCount val="1"/>
                <c:pt idx="0">
                  <c:v>(vide)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'Prélev dep'!$A$5:$A$16</c:f>
              <c:strCache>
                <c:ptCount val="11"/>
                <c:pt idx="0">
                  <c:v>Ain (01)</c:v>
                </c:pt>
                <c:pt idx="1">
                  <c:v>Allier (03)</c:v>
                </c:pt>
                <c:pt idx="2">
                  <c:v>Ardèche (07)</c:v>
                </c:pt>
                <c:pt idx="3">
                  <c:v>Drôme (26)</c:v>
                </c:pt>
                <c:pt idx="4">
                  <c:v>Haute-Loire (43)</c:v>
                </c:pt>
                <c:pt idx="5">
                  <c:v>Haute-Savoie (74)</c:v>
                </c:pt>
                <c:pt idx="6">
                  <c:v>Isère (38)</c:v>
                </c:pt>
                <c:pt idx="7">
                  <c:v>Loire (42)</c:v>
                </c:pt>
                <c:pt idx="8">
                  <c:v>Puy-de-Dôme (63)</c:v>
                </c:pt>
                <c:pt idx="9">
                  <c:v>Rhône (69)</c:v>
                </c:pt>
                <c:pt idx="10">
                  <c:v>Savoie (73)</c:v>
                </c:pt>
              </c:strCache>
            </c:strRef>
          </c:cat>
          <c:val>
            <c:numRef>
              <c:f>'Prélev dep'!$D$5:$D$16</c:f>
              <c:numCache>
                <c:formatCode>General</c:formatCode>
                <c:ptCount val="11"/>
                <c:pt idx="7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60C-439C-B893-F84CFBB132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74719728"/>
        <c:axId val="374721696"/>
        <c:axId val="0"/>
      </c:bar3DChart>
      <c:catAx>
        <c:axId val="374719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74721696"/>
        <c:crosses val="autoZero"/>
        <c:auto val="1"/>
        <c:lblAlgn val="ctr"/>
        <c:lblOffset val="100"/>
        <c:noMultiLvlLbl val="0"/>
      </c:catAx>
      <c:valAx>
        <c:axId val="374721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747197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B7F-41DD-94CF-871A5095A2D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B7F-41DD-94CF-871A5095A2D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B7F-41DD-94CF-871A5095A2DC}"/>
              </c:ext>
            </c:extLst>
          </c:dPt>
          <c:dLbls>
            <c:dLbl>
              <c:idx val="0"/>
              <c:layout>
                <c:manualLayout>
                  <c:x val="-8.9376875505746592E-2"/>
                  <c:y val="-1.1235500973434948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B7F-41DD-94CF-871A5095A2DC}"/>
                </c:ext>
              </c:extLst>
            </c:dLbl>
            <c:dLbl>
              <c:idx val="1"/>
              <c:layout>
                <c:manualLayout>
                  <c:x val="-1.8137069147688173E-2"/>
                  <c:y val="-5.3617991795501347E-3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B7F-41DD-94CF-871A5095A2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Hospit!$A$2:$A$4</c:f>
              <c:strCache>
                <c:ptCount val="3"/>
                <c:pt idx="0">
                  <c:v>Oui</c:v>
                </c:pt>
                <c:pt idx="1">
                  <c:v>Non</c:v>
                </c:pt>
                <c:pt idx="2">
                  <c:v>Non réponse</c:v>
                </c:pt>
              </c:strCache>
            </c:strRef>
          </c:cat>
          <c:val>
            <c:numRef>
              <c:f>Hospit!$B$2:$B$4</c:f>
              <c:numCache>
                <c:formatCode>General</c:formatCode>
                <c:ptCount val="3"/>
                <c:pt idx="0">
                  <c:v>12</c:v>
                </c:pt>
                <c:pt idx="1">
                  <c:v>119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B7F-41DD-94CF-871A5095A2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77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77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[200506 Export données.xlsx]Hospit dép!Tableau croisé dynamique3</c:name>
    <c:fmtId val="3"/>
  </c:pivotSource>
  <c:chart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'Hospit dép'!$B$3:$B$4</c:f>
              <c:strCache>
                <c:ptCount val="1"/>
                <c:pt idx="0">
                  <c:v>(vide)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'Hospit dép'!$A$5:$A$16</c:f>
              <c:strCache>
                <c:ptCount val="11"/>
                <c:pt idx="0">
                  <c:v>Ain (01)</c:v>
                </c:pt>
                <c:pt idx="1">
                  <c:v>Allier (03)</c:v>
                </c:pt>
                <c:pt idx="2">
                  <c:v>Ardèche (07)</c:v>
                </c:pt>
                <c:pt idx="3">
                  <c:v>Drôme (26)</c:v>
                </c:pt>
                <c:pt idx="4">
                  <c:v>Haute-Loire (43)</c:v>
                </c:pt>
                <c:pt idx="5">
                  <c:v>Haute-Savoie (74)</c:v>
                </c:pt>
                <c:pt idx="6">
                  <c:v>Isère (38)</c:v>
                </c:pt>
                <c:pt idx="7">
                  <c:v>Loire (42)</c:v>
                </c:pt>
                <c:pt idx="8">
                  <c:v>Puy-de-Dôme (63)</c:v>
                </c:pt>
                <c:pt idx="9">
                  <c:v>Rhône (69)</c:v>
                </c:pt>
                <c:pt idx="10">
                  <c:v>Savoie (73)</c:v>
                </c:pt>
              </c:strCache>
            </c:strRef>
          </c:cat>
          <c:val>
            <c:numRef>
              <c:f>'Hospit dép'!$B$5:$B$16</c:f>
              <c:numCache>
                <c:formatCode>General</c:formatCode>
                <c:ptCount val="11"/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9D-48B2-A9AA-732EBA300904}"/>
            </c:ext>
          </c:extLst>
        </c:ser>
        <c:ser>
          <c:idx val="1"/>
          <c:order val="1"/>
          <c:tx>
            <c:strRef>
              <c:f>'Hospit dép'!$C$3:$C$4</c:f>
              <c:strCache>
                <c:ptCount val="1"/>
                <c:pt idx="0">
                  <c:v>OUI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'Hospit dép'!$A$5:$A$16</c:f>
              <c:strCache>
                <c:ptCount val="11"/>
                <c:pt idx="0">
                  <c:v>Ain (01)</c:v>
                </c:pt>
                <c:pt idx="1">
                  <c:v>Allier (03)</c:v>
                </c:pt>
                <c:pt idx="2">
                  <c:v>Ardèche (07)</c:v>
                </c:pt>
                <c:pt idx="3">
                  <c:v>Drôme (26)</c:v>
                </c:pt>
                <c:pt idx="4">
                  <c:v>Haute-Loire (43)</c:v>
                </c:pt>
                <c:pt idx="5">
                  <c:v>Haute-Savoie (74)</c:v>
                </c:pt>
                <c:pt idx="6">
                  <c:v>Isère (38)</c:v>
                </c:pt>
                <c:pt idx="7">
                  <c:v>Loire (42)</c:v>
                </c:pt>
                <c:pt idx="8">
                  <c:v>Puy-de-Dôme (63)</c:v>
                </c:pt>
                <c:pt idx="9">
                  <c:v>Rhône (69)</c:v>
                </c:pt>
                <c:pt idx="10">
                  <c:v>Savoie (73)</c:v>
                </c:pt>
              </c:strCache>
            </c:strRef>
          </c:cat>
          <c:val>
            <c:numRef>
              <c:f>'Hospit dép'!$C$5:$C$16</c:f>
              <c:numCache>
                <c:formatCode>General</c:formatCode>
                <c:ptCount val="11"/>
                <c:pt idx="2">
                  <c:v>1</c:v>
                </c:pt>
                <c:pt idx="3">
                  <c:v>2</c:v>
                </c:pt>
                <c:pt idx="5">
                  <c:v>1</c:v>
                </c:pt>
                <c:pt idx="6">
                  <c:v>3</c:v>
                </c:pt>
                <c:pt idx="9">
                  <c:v>4</c:v>
                </c:pt>
                <c:pt idx="1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9D-48B2-A9AA-732EBA300904}"/>
            </c:ext>
          </c:extLst>
        </c:ser>
        <c:ser>
          <c:idx val="2"/>
          <c:order val="2"/>
          <c:tx>
            <c:strRef>
              <c:f>'Hospit dép'!$D$3:$D$4</c:f>
              <c:strCache>
                <c:ptCount val="1"/>
                <c:pt idx="0">
                  <c:v>NON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'Hospit dép'!$A$5:$A$16</c:f>
              <c:strCache>
                <c:ptCount val="11"/>
                <c:pt idx="0">
                  <c:v>Ain (01)</c:v>
                </c:pt>
                <c:pt idx="1">
                  <c:v>Allier (03)</c:v>
                </c:pt>
                <c:pt idx="2">
                  <c:v>Ardèche (07)</c:v>
                </c:pt>
                <c:pt idx="3">
                  <c:v>Drôme (26)</c:v>
                </c:pt>
                <c:pt idx="4">
                  <c:v>Haute-Loire (43)</c:v>
                </c:pt>
                <c:pt idx="5">
                  <c:v>Haute-Savoie (74)</c:v>
                </c:pt>
                <c:pt idx="6">
                  <c:v>Isère (38)</c:v>
                </c:pt>
                <c:pt idx="7">
                  <c:v>Loire (42)</c:v>
                </c:pt>
                <c:pt idx="8">
                  <c:v>Puy-de-Dôme (63)</c:v>
                </c:pt>
                <c:pt idx="9">
                  <c:v>Rhône (69)</c:v>
                </c:pt>
                <c:pt idx="10">
                  <c:v>Savoie (73)</c:v>
                </c:pt>
              </c:strCache>
            </c:strRef>
          </c:cat>
          <c:val>
            <c:numRef>
              <c:f>'Hospit dép'!$D$5:$D$16</c:f>
              <c:numCache>
                <c:formatCode>General</c:formatCode>
                <c:ptCount val="11"/>
                <c:pt idx="0">
                  <c:v>8</c:v>
                </c:pt>
                <c:pt idx="1">
                  <c:v>1</c:v>
                </c:pt>
                <c:pt idx="2">
                  <c:v>4</c:v>
                </c:pt>
                <c:pt idx="3">
                  <c:v>6</c:v>
                </c:pt>
                <c:pt idx="4">
                  <c:v>1</c:v>
                </c:pt>
                <c:pt idx="5">
                  <c:v>14</c:v>
                </c:pt>
                <c:pt idx="6">
                  <c:v>13</c:v>
                </c:pt>
                <c:pt idx="7">
                  <c:v>7</c:v>
                </c:pt>
                <c:pt idx="8">
                  <c:v>7</c:v>
                </c:pt>
                <c:pt idx="9">
                  <c:v>52</c:v>
                </c:pt>
                <c:pt idx="1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19D-48B2-A9AA-732EBA3009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42078152"/>
        <c:axId val="642078480"/>
        <c:axId val="0"/>
      </c:bar3DChart>
      <c:catAx>
        <c:axId val="642078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42078480"/>
        <c:crosses val="autoZero"/>
        <c:auto val="1"/>
        <c:lblAlgn val="ctr"/>
        <c:lblOffset val="100"/>
        <c:noMultiLvlLbl val="0"/>
      </c:catAx>
      <c:valAx>
        <c:axId val="642078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42078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84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227-436D-A821-72958DB6FE0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227-436D-A821-72958DB6FE0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227-436D-A821-72958DB6FE0F}"/>
              </c:ext>
            </c:extLst>
          </c:dPt>
          <c:dLbls>
            <c:dLbl>
              <c:idx val="0"/>
              <c:layout>
                <c:manualLayout>
                  <c:x val="-6.9455141700894882E-2"/>
                  <c:y val="-1.8673902806444653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227-436D-A821-72958DB6FE0F}"/>
                </c:ext>
              </c:extLst>
            </c:dLbl>
            <c:dLbl>
              <c:idx val="1"/>
              <c:layout>
                <c:manualLayout>
                  <c:x val="-1.8137069147688173E-2"/>
                  <c:y val="-5.3617991795501347E-3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227-436D-A821-72958DB6FE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Guéri!$A$2:$A$4</c:f>
              <c:strCache>
                <c:ptCount val="3"/>
                <c:pt idx="0">
                  <c:v>Oui</c:v>
                </c:pt>
                <c:pt idx="1">
                  <c:v>Non</c:v>
                </c:pt>
                <c:pt idx="2">
                  <c:v>Non réponse</c:v>
                </c:pt>
              </c:strCache>
            </c:strRef>
          </c:cat>
          <c:val>
            <c:numRef>
              <c:f>Guéri!$B$2:$B$4</c:f>
              <c:numCache>
                <c:formatCode>General</c:formatCode>
                <c:ptCount val="3"/>
                <c:pt idx="0">
                  <c:v>116</c:v>
                </c:pt>
                <c:pt idx="1">
                  <c:v>13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227-436D-A821-72958DB6FE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84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84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84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Répartition par sexe</a:t>
            </a:r>
          </a:p>
        </c:rich>
      </c:tx>
      <c:layout>
        <c:manualLayout>
          <c:xMode val="edge"/>
          <c:yMode val="edge"/>
          <c:x val="0.2275353755870895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[200506 Export données.xlsx]Guéri dép!Tableau croisé dynamique4</c:name>
    <c:fmtId val="4"/>
  </c:pivotSource>
  <c:chart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'Guéri dép'!$B$3:$B$4</c:f>
              <c:strCache>
                <c:ptCount val="1"/>
                <c:pt idx="0">
                  <c:v>NON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'Guéri dép'!$A$5:$A$16</c:f>
              <c:strCache>
                <c:ptCount val="11"/>
                <c:pt idx="0">
                  <c:v>Ain (01)</c:v>
                </c:pt>
                <c:pt idx="1">
                  <c:v>Allier (03)</c:v>
                </c:pt>
                <c:pt idx="2">
                  <c:v>Ardèche (07)</c:v>
                </c:pt>
                <c:pt idx="3">
                  <c:v>Drôme (26)</c:v>
                </c:pt>
                <c:pt idx="4">
                  <c:v>Haute-Loire (43)</c:v>
                </c:pt>
                <c:pt idx="5">
                  <c:v>Haute-Savoie (74)</c:v>
                </c:pt>
                <c:pt idx="6">
                  <c:v>Isère (38)</c:v>
                </c:pt>
                <c:pt idx="7">
                  <c:v>Loire (42)</c:v>
                </c:pt>
                <c:pt idx="8">
                  <c:v>Puy-de-Dôme (63)</c:v>
                </c:pt>
                <c:pt idx="9">
                  <c:v>Rhône (69)</c:v>
                </c:pt>
                <c:pt idx="10">
                  <c:v>Savoie (73)</c:v>
                </c:pt>
              </c:strCache>
            </c:strRef>
          </c:cat>
          <c:val>
            <c:numRef>
              <c:f>'Guéri dép'!$B$5:$B$16</c:f>
              <c:numCache>
                <c:formatCode>General</c:formatCode>
                <c:ptCount val="11"/>
                <c:pt idx="2">
                  <c:v>1</c:v>
                </c:pt>
                <c:pt idx="3">
                  <c:v>1</c:v>
                </c:pt>
                <c:pt idx="5">
                  <c:v>2</c:v>
                </c:pt>
                <c:pt idx="6">
                  <c:v>3</c:v>
                </c:pt>
                <c:pt idx="7">
                  <c:v>2</c:v>
                </c:pt>
                <c:pt idx="9">
                  <c:v>3</c:v>
                </c:pt>
                <c:pt idx="1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B6-4FBD-8B7F-A745915AC196}"/>
            </c:ext>
          </c:extLst>
        </c:ser>
        <c:ser>
          <c:idx val="1"/>
          <c:order val="1"/>
          <c:tx>
            <c:strRef>
              <c:f>'Guéri dép'!$C$3:$C$4</c:f>
              <c:strCache>
                <c:ptCount val="1"/>
                <c:pt idx="0">
                  <c:v>OUI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'Guéri dép'!$A$5:$A$16</c:f>
              <c:strCache>
                <c:ptCount val="11"/>
                <c:pt idx="0">
                  <c:v>Ain (01)</c:v>
                </c:pt>
                <c:pt idx="1">
                  <c:v>Allier (03)</c:v>
                </c:pt>
                <c:pt idx="2">
                  <c:v>Ardèche (07)</c:v>
                </c:pt>
                <c:pt idx="3">
                  <c:v>Drôme (26)</c:v>
                </c:pt>
                <c:pt idx="4">
                  <c:v>Haute-Loire (43)</c:v>
                </c:pt>
                <c:pt idx="5">
                  <c:v>Haute-Savoie (74)</c:v>
                </c:pt>
                <c:pt idx="6">
                  <c:v>Isère (38)</c:v>
                </c:pt>
                <c:pt idx="7">
                  <c:v>Loire (42)</c:v>
                </c:pt>
                <c:pt idx="8">
                  <c:v>Puy-de-Dôme (63)</c:v>
                </c:pt>
                <c:pt idx="9">
                  <c:v>Rhône (69)</c:v>
                </c:pt>
                <c:pt idx="10">
                  <c:v>Savoie (73)</c:v>
                </c:pt>
              </c:strCache>
            </c:strRef>
          </c:cat>
          <c:val>
            <c:numRef>
              <c:f>'Guéri dép'!$C$5:$C$16</c:f>
              <c:numCache>
                <c:formatCode>General</c:formatCode>
                <c:ptCount val="11"/>
                <c:pt idx="0">
                  <c:v>8</c:v>
                </c:pt>
                <c:pt idx="1">
                  <c:v>1</c:v>
                </c:pt>
                <c:pt idx="2">
                  <c:v>4</c:v>
                </c:pt>
                <c:pt idx="3">
                  <c:v>7</c:v>
                </c:pt>
                <c:pt idx="4">
                  <c:v>1</c:v>
                </c:pt>
                <c:pt idx="5">
                  <c:v>13</c:v>
                </c:pt>
                <c:pt idx="6">
                  <c:v>13</c:v>
                </c:pt>
                <c:pt idx="7">
                  <c:v>5</c:v>
                </c:pt>
                <c:pt idx="8">
                  <c:v>6</c:v>
                </c:pt>
                <c:pt idx="9">
                  <c:v>52</c:v>
                </c:pt>
                <c:pt idx="1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B6-4FBD-8B7F-A745915AC196}"/>
            </c:ext>
          </c:extLst>
        </c:ser>
        <c:ser>
          <c:idx val="2"/>
          <c:order val="2"/>
          <c:tx>
            <c:strRef>
              <c:f>'Guéri dép'!$D$3:$D$4</c:f>
              <c:strCache>
                <c:ptCount val="1"/>
                <c:pt idx="0">
                  <c:v>(vide)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'Guéri dép'!$A$5:$A$16</c:f>
              <c:strCache>
                <c:ptCount val="11"/>
                <c:pt idx="0">
                  <c:v>Ain (01)</c:v>
                </c:pt>
                <c:pt idx="1">
                  <c:v>Allier (03)</c:v>
                </c:pt>
                <c:pt idx="2">
                  <c:v>Ardèche (07)</c:v>
                </c:pt>
                <c:pt idx="3">
                  <c:v>Drôme (26)</c:v>
                </c:pt>
                <c:pt idx="4">
                  <c:v>Haute-Loire (43)</c:v>
                </c:pt>
                <c:pt idx="5">
                  <c:v>Haute-Savoie (74)</c:v>
                </c:pt>
                <c:pt idx="6">
                  <c:v>Isère (38)</c:v>
                </c:pt>
                <c:pt idx="7">
                  <c:v>Loire (42)</c:v>
                </c:pt>
                <c:pt idx="8">
                  <c:v>Puy-de-Dôme (63)</c:v>
                </c:pt>
                <c:pt idx="9">
                  <c:v>Rhône (69)</c:v>
                </c:pt>
                <c:pt idx="10">
                  <c:v>Savoie (73)</c:v>
                </c:pt>
              </c:strCache>
            </c:strRef>
          </c:cat>
          <c:val>
            <c:numRef>
              <c:f>'Guéri dép'!$D$5:$D$16</c:f>
              <c:numCache>
                <c:formatCode>General</c:formatCode>
                <c:ptCount val="11"/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FB6-4FBD-8B7F-A745915AC1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73489200"/>
        <c:axId val="560567360"/>
        <c:axId val="0"/>
      </c:bar3DChart>
      <c:catAx>
        <c:axId val="373489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60567360"/>
        <c:crosses val="autoZero"/>
        <c:auto val="1"/>
        <c:lblAlgn val="ctr"/>
        <c:lblOffset val="100"/>
        <c:noMultiLvlLbl val="0"/>
      </c:catAx>
      <c:valAx>
        <c:axId val="560567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734892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4A8-4A6F-A645-C4D6CD6B9B7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4A8-4A6F-A645-C4D6CD6B9B7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4A8-4A6F-A645-C4D6CD6B9B79}"/>
              </c:ext>
            </c:extLst>
          </c:dPt>
          <c:dLbls>
            <c:dLbl>
              <c:idx val="0"/>
              <c:layout>
                <c:manualLayout>
                  <c:x val="-6.9455141700894882E-2"/>
                  <c:y val="-1.8673902806444653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4A8-4A6F-A645-C4D6CD6B9B79}"/>
                </c:ext>
              </c:extLst>
            </c:dLbl>
            <c:dLbl>
              <c:idx val="1"/>
              <c:layout>
                <c:manualLayout>
                  <c:x val="-1.8137069147688173E-2"/>
                  <c:y val="-5.3617991795501347E-3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4A8-4A6F-A645-C4D6CD6B9B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'Contam exercice'!$A$2:$A$4</c:f>
              <c:strCache>
                <c:ptCount val="3"/>
                <c:pt idx="0">
                  <c:v>Oui</c:v>
                </c:pt>
                <c:pt idx="1">
                  <c:v>Non</c:v>
                </c:pt>
                <c:pt idx="2">
                  <c:v>Non réponse</c:v>
                </c:pt>
              </c:strCache>
            </c:strRef>
          </c:cat>
          <c:val>
            <c:numRef>
              <c:f>'Contam exercice'!$B$2:$B$4</c:f>
              <c:numCache>
                <c:formatCode>General</c:formatCode>
                <c:ptCount val="3"/>
                <c:pt idx="0">
                  <c:v>59</c:v>
                </c:pt>
                <c:pt idx="1">
                  <c:v>72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4A8-4A6F-A645-C4D6CD6B9B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84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84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[200506 Export données.xlsx]contam exer dep!Tableau croisé dynamique5</c:name>
    <c:fmtId val="3"/>
  </c:pivotSource>
  <c:chart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'contam exer dep'!$B$3:$B$4</c:f>
              <c:strCache>
                <c:ptCount val="1"/>
                <c:pt idx="0">
                  <c:v>(vide)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'contam exer dep'!$A$5:$A$16</c:f>
              <c:strCache>
                <c:ptCount val="11"/>
                <c:pt idx="0">
                  <c:v>Ain (01)</c:v>
                </c:pt>
                <c:pt idx="1">
                  <c:v>Allier (03)</c:v>
                </c:pt>
                <c:pt idx="2">
                  <c:v>Ardèche (07)</c:v>
                </c:pt>
                <c:pt idx="3">
                  <c:v>Drôme (26)</c:v>
                </c:pt>
                <c:pt idx="4">
                  <c:v>Haute-Loire (43)</c:v>
                </c:pt>
                <c:pt idx="5">
                  <c:v>Haute-Savoie (74)</c:v>
                </c:pt>
                <c:pt idx="6">
                  <c:v>Isère (38)</c:v>
                </c:pt>
                <c:pt idx="7">
                  <c:v>Loire (42)</c:v>
                </c:pt>
                <c:pt idx="8">
                  <c:v>Puy-de-Dôme (63)</c:v>
                </c:pt>
                <c:pt idx="9">
                  <c:v>Rhône (69)</c:v>
                </c:pt>
                <c:pt idx="10">
                  <c:v>Savoie (73)</c:v>
                </c:pt>
              </c:strCache>
            </c:strRef>
          </c:cat>
          <c:val>
            <c:numRef>
              <c:f>'contam exer dep'!$B$5:$B$16</c:f>
              <c:numCache>
                <c:formatCode>General</c:formatCode>
                <c:ptCount val="11"/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68-472A-A72E-A28B8F88D584}"/>
            </c:ext>
          </c:extLst>
        </c:ser>
        <c:ser>
          <c:idx val="1"/>
          <c:order val="1"/>
          <c:tx>
            <c:strRef>
              <c:f>'contam exer dep'!$C$3:$C$4</c:f>
              <c:strCache>
                <c:ptCount val="1"/>
                <c:pt idx="0">
                  <c:v>OUI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'contam exer dep'!$A$5:$A$16</c:f>
              <c:strCache>
                <c:ptCount val="11"/>
                <c:pt idx="0">
                  <c:v>Ain (01)</c:v>
                </c:pt>
                <c:pt idx="1">
                  <c:v>Allier (03)</c:v>
                </c:pt>
                <c:pt idx="2">
                  <c:v>Ardèche (07)</c:v>
                </c:pt>
                <c:pt idx="3">
                  <c:v>Drôme (26)</c:v>
                </c:pt>
                <c:pt idx="4">
                  <c:v>Haute-Loire (43)</c:v>
                </c:pt>
                <c:pt idx="5">
                  <c:v>Haute-Savoie (74)</c:v>
                </c:pt>
                <c:pt idx="6">
                  <c:v>Isère (38)</c:v>
                </c:pt>
                <c:pt idx="7">
                  <c:v>Loire (42)</c:v>
                </c:pt>
                <c:pt idx="8">
                  <c:v>Puy-de-Dôme (63)</c:v>
                </c:pt>
                <c:pt idx="9">
                  <c:v>Rhône (69)</c:v>
                </c:pt>
                <c:pt idx="10">
                  <c:v>Savoie (73)</c:v>
                </c:pt>
              </c:strCache>
            </c:strRef>
          </c:cat>
          <c:val>
            <c:numRef>
              <c:f>'contam exer dep'!$C$5:$C$16</c:f>
              <c:numCache>
                <c:formatCode>General</c:formatCode>
                <c:ptCount val="11"/>
                <c:pt idx="0">
                  <c:v>4</c:v>
                </c:pt>
                <c:pt idx="2">
                  <c:v>2</c:v>
                </c:pt>
                <c:pt idx="3">
                  <c:v>5</c:v>
                </c:pt>
                <c:pt idx="5">
                  <c:v>9</c:v>
                </c:pt>
                <c:pt idx="6">
                  <c:v>7</c:v>
                </c:pt>
                <c:pt idx="7">
                  <c:v>4</c:v>
                </c:pt>
                <c:pt idx="8">
                  <c:v>3</c:v>
                </c:pt>
                <c:pt idx="9">
                  <c:v>24</c:v>
                </c:pt>
                <c:pt idx="1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68-472A-A72E-A28B8F88D584}"/>
            </c:ext>
          </c:extLst>
        </c:ser>
        <c:ser>
          <c:idx val="2"/>
          <c:order val="2"/>
          <c:tx>
            <c:strRef>
              <c:f>'contam exer dep'!$D$3:$D$4</c:f>
              <c:strCache>
                <c:ptCount val="1"/>
                <c:pt idx="0">
                  <c:v>NON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'contam exer dep'!$A$5:$A$16</c:f>
              <c:strCache>
                <c:ptCount val="11"/>
                <c:pt idx="0">
                  <c:v>Ain (01)</c:v>
                </c:pt>
                <c:pt idx="1">
                  <c:v>Allier (03)</c:v>
                </c:pt>
                <c:pt idx="2">
                  <c:v>Ardèche (07)</c:v>
                </c:pt>
                <c:pt idx="3">
                  <c:v>Drôme (26)</c:v>
                </c:pt>
                <c:pt idx="4">
                  <c:v>Haute-Loire (43)</c:v>
                </c:pt>
                <c:pt idx="5">
                  <c:v>Haute-Savoie (74)</c:v>
                </c:pt>
                <c:pt idx="6">
                  <c:v>Isère (38)</c:v>
                </c:pt>
                <c:pt idx="7">
                  <c:v>Loire (42)</c:v>
                </c:pt>
                <c:pt idx="8">
                  <c:v>Puy-de-Dôme (63)</c:v>
                </c:pt>
                <c:pt idx="9">
                  <c:v>Rhône (69)</c:v>
                </c:pt>
                <c:pt idx="10">
                  <c:v>Savoie (73)</c:v>
                </c:pt>
              </c:strCache>
            </c:strRef>
          </c:cat>
          <c:val>
            <c:numRef>
              <c:f>'contam exer dep'!$D$5:$D$16</c:f>
              <c:numCache>
                <c:formatCode>General</c:formatCode>
                <c:ptCount val="11"/>
                <c:pt idx="0">
                  <c:v>4</c:v>
                </c:pt>
                <c:pt idx="1">
                  <c:v>1</c:v>
                </c:pt>
                <c:pt idx="2">
                  <c:v>3</c:v>
                </c:pt>
                <c:pt idx="3">
                  <c:v>3</c:v>
                </c:pt>
                <c:pt idx="4">
                  <c:v>1</c:v>
                </c:pt>
                <c:pt idx="5">
                  <c:v>6</c:v>
                </c:pt>
                <c:pt idx="6">
                  <c:v>9</c:v>
                </c:pt>
                <c:pt idx="7">
                  <c:v>3</c:v>
                </c:pt>
                <c:pt idx="8">
                  <c:v>4</c:v>
                </c:pt>
                <c:pt idx="9">
                  <c:v>32</c:v>
                </c:pt>
                <c:pt idx="1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568-472A-A72E-A28B8F88D5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50777856"/>
        <c:axId val="750778184"/>
        <c:axId val="0"/>
      </c:bar3DChart>
      <c:catAx>
        <c:axId val="750777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50778184"/>
        <c:crosses val="autoZero"/>
        <c:auto val="1"/>
        <c:lblAlgn val="ctr"/>
        <c:lblOffset val="100"/>
        <c:noMultiLvlLbl val="0"/>
      </c:catAx>
      <c:valAx>
        <c:axId val="750778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50777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796-422A-87A8-B14B39768D6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796-422A-87A8-B14B39768D6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796-422A-87A8-B14B39768D64}"/>
              </c:ext>
            </c:extLst>
          </c:dPt>
          <c:dLbls>
            <c:dLbl>
              <c:idx val="0"/>
              <c:layout>
                <c:manualLayout>
                  <c:x val="-0.21175324030697856"/>
                  <c:y val="-8.5619519303531302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796-422A-87A8-B14B39768D64}"/>
                </c:ext>
              </c:extLst>
            </c:dLbl>
            <c:dLbl>
              <c:idx val="1"/>
              <c:layout>
                <c:manualLayout>
                  <c:x val="0.23336888171397724"/>
                  <c:y val="5.0426214568022133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796-422A-87A8-B14B39768D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'Entourage Contam'!$A$2:$A$4</c:f>
              <c:strCache>
                <c:ptCount val="3"/>
                <c:pt idx="0">
                  <c:v>Oui</c:v>
                </c:pt>
                <c:pt idx="1">
                  <c:v>Non</c:v>
                </c:pt>
                <c:pt idx="2">
                  <c:v>Non réponse</c:v>
                </c:pt>
              </c:strCache>
            </c:strRef>
          </c:cat>
          <c:val>
            <c:numRef>
              <c:f>'Entourage Contam'!$B$2:$B$4</c:f>
              <c:numCache>
                <c:formatCode>General</c:formatCode>
                <c:ptCount val="3"/>
                <c:pt idx="0">
                  <c:v>76</c:v>
                </c:pt>
                <c:pt idx="1">
                  <c:v>53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796-422A-87A8-B14B39768D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Si oui, a-t-il été contaminé par vous-même ? 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E3D-47F8-A361-023F35E52B3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E3D-47F8-A361-023F35E52B3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E3D-47F8-A361-023F35E52B3F}"/>
              </c:ext>
            </c:extLst>
          </c:dPt>
          <c:dLbls>
            <c:dLbl>
              <c:idx val="0"/>
              <c:layout>
                <c:manualLayout>
                  <c:x val="-6.9455141700894882E-2"/>
                  <c:y val="-1.8673902806444653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E3D-47F8-A361-023F35E52B3F}"/>
                </c:ext>
              </c:extLst>
            </c:dLbl>
            <c:dLbl>
              <c:idx val="1"/>
              <c:layout>
                <c:manualLayout>
                  <c:x val="-1.8137069147688173E-2"/>
                  <c:y val="-5.3617991795501347E-3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E3D-47F8-A361-023F35E52B3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'Entour Contam par vous'!$A$2:$A$4</c:f>
              <c:strCache>
                <c:ptCount val="3"/>
                <c:pt idx="0">
                  <c:v>Oui</c:v>
                </c:pt>
                <c:pt idx="1">
                  <c:v>Non</c:v>
                </c:pt>
                <c:pt idx="2">
                  <c:v>Non réponse</c:v>
                </c:pt>
              </c:strCache>
            </c:strRef>
          </c:cat>
          <c:val>
            <c:numRef>
              <c:f>'Entour Contam par vous'!$B$2:$B$4</c:f>
              <c:numCache>
                <c:formatCode>General</c:formatCode>
                <c:ptCount val="3"/>
                <c:pt idx="0">
                  <c:v>58</c:v>
                </c:pt>
                <c:pt idx="1">
                  <c:v>16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E3D-47F8-A361-023F35E52B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84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84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84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BBA-49F6-A274-4CDE191C7C7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BBA-49F6-A274-4CDE191C7C7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BBA-49F6-A274-4CDE191C7C73}"/>
              </c:ext>
            </c:extLst>
          </c:dPt>
          <c:dLbls>
            <c:dLbl>
              <c:idx val="0"/>
              <c:layout>
                <c:manualLayout>
                  <c:x val="-6.9455141700894882E-2"/>
                  <c:y val="-1.8673902806444653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BBA-49F6-A274-4CDE191C7C73}"/>
                </c:ext>
              </c:extLst>
            </c:dLbl>
            <c:dLbl>
              <c:idx val="1"/>
              <c:layout>
                <c:manualLayout>
                  <c:x val="-1.8137069147688173E-2"/>
                  <c:y val="-5.3617991795501347E-3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BBA-49F6-A274-4CDE191C7C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Grippe!$A$2:$A$3</c:f>
              <c:strCache>
                <c:ptCount val="2"/>
                <c:pt idx="0">
                  <c:v>Oui</c:v>
                </c:pt>
                <c:pt idx="1">
                  <c:v>Non</c:v>
                </c:pt>
              </c:strCache>
            </c:strRef>
          </c:cat>
          <c:val>
            <c:numRef>
              <c:f>Grippe!$B$2:$B$3</c:f>
              <c:numCache>
                <c:formatCode>General</c:formatCode>
                <c:ptCount val="2"/>
                <c:pt idx="0">
                  <c:v>1145</c:v>
                </c:pt>
                <c:pt idx="1">
                  <c:v>328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BBA-49F6-A274-4CDE191C7C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84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84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Répartition par sexe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937-4031-8377-AEE5CBD41A0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937-4031-8377-AEE5CBD41A0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Sexe!$A$1:$B$1</c:f>
              <c:strCache>
                <c:ptCount val="2"/>
                <c:pt idx="0">
                  <c:v>Homme</c:v>
                </c:pt>
                <c:pt idx="1">
                  <c:v>Femme</c:v>
                </c:pt>
              </c:strCache>
            </c:strRef>
          </c:cat>
          <c:val>
            <c:numRef>
              <c:f>Sexe!$A$2:$B$2</c:f>
              <c:numCache>
                <c:formatCode>General</c:formatCode>
                <c:ptCount val="2"/>
                <c:pt idx="0">
                  <c:v>646</c:v>
                </c:pt>
                <c:pt idx="1">
                  <c:v>827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937-4031-8377-AEE5CBD41A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84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84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908CF121-BE8C-46FA-8CB1-FF9A591982B3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463B528F-A165-4E3D-B51C-C6B06DBD4A2B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C865-4D65-831B-F26B0C18C4F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646DC8AD-88CF-4275-AE85-0679802CC7C9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978BE94F-23B1-4500-B062-92EE342774C4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C865-4D65-831B-F26B0C18C4F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D341D976-72BB-4687-A24A-CDFDD5979DEA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110287B9-FADC-42AA-BD2F-89549BAD0EBD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C865-4D65-831B-F26B0C18C4F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D2CCC2AA-3157-4C2F-B14F-DD26837DCF89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47D04222-E447-453C-9410-D0F94EA61533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C865-4D65-831B-F26B0C18C4F7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41FFCD70-C734-4E73-BF20-52CBA07913BB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2EB5B053-8F3C-42F6-A9DA-DCEA3DA2BFA5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4-C865-4D65-831B-F26B0C18C4F7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E637DF78-88EF-4AFC-AB34-940D1D907FBB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2C663D5B-3300-41C8-B5F2-3CB22D1E1799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C865-4D65-831B-F26B0C18C4F7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BF9E8AD5-09B0-43F7-BC8C-E977114096B5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5FD1AD6A-F66A-4B72-9B73-7CFB79F4449F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C865-4D65-831B-F26B0C18C4F7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911EC0A7-67B5-4DA9-A997-CA15B393AF49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C9A3C362-FA86-4D2A-BF6C-A25EFBB1623A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C865-4D65-831B-F26B0C18C4F7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8C48ADF7-40FF-47C9-8FD8-F17CE24F45FF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16F1343B-3BDA-4166-98C3-698E419DF19E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C865-4D65-831B-F26B0C18C4F7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57094C17-C5F7-43DE-88E7-4B17B46F9156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E1294DF0-A27E-432F-B26A-B1263EE34829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C865-4D65-831B-F26B0C18C4F7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65CE2483-54DF-4216-84C2-3CA89F00FD4E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DE5B7CEE-BE89-4126-B35A-C9AE9FA2FABF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A-C865-4D65-831B-F26B0C18C4F7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A1282DA6-4A02-4276-AF0A-B5869F9CE4FB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81EAEADE-A937-45A7-AC73-8E8C9BD16637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C865-4D65-831B-F26B0C18C4F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'Grippe par dép'!$A$21:$A$32</c:f>
              <c:strCache>
                <c:ptCount val="12"/>
                <c:pt idx="0">
                  <c:v>Ain (01)</c:v>
                </c:pt>
                <c:pt idx="1">
                  <c:v>Allier (03)</c:v>
                </c:pt>
                <c:pt idx="2">
                  <c:v>Ardèche (07)</c:v>
                </c:pt>
                <c:pt idx="3">
                  <c:v>Cantal (15)</c:v>
                </c:pt>
                <c:pt idx="4">
                  <c:v>Drôme (26)</c:v>
                </c:pt>
                <c:pt idx="5">
                  <c:v>Haute-Loire (43)</c:v>
                </c:pt>
                <c:pt idx="6">
                  <c:v>Haute-Savoie (74)</c:v>
                </c:pt>
                <c:pt idx="7">
                  <c:v>Isère (38)</c:v>
                </c:pt>
                <c:pt idx="8">
                  <c:v>Loire (42)</c:v>
                </c:pt>
                <c:pt idx="9">
                  <c:v>Puy-de-Dôme (63)</c:v>
                </c:pt>
                <c:pt idx="10">
                  <c:v>Rhône (69)</c:v>
                </c:pt>
                <c:pt idx="11">
                  <c:v>Savoie (73)</c:v>
                </c:pt>
              </c:strCache>
            </c:strRef>
          </c:cat>
          <c:val>
            <c:numRef>
              <c:f>'Grippe par dép'!$E$21:$E$32</c:f>
              <c:numCache>
                <c:formatCode>0.0%</c:formatCode>
                <c:ptCount val="12"/>
                <c:pt idx="0">
                  <c:v>0.77631578947368418</c:v>
                </c:pt>
                <c:pt idx="1">
                  <c:v>0.66666666666666663</c:v>
                </c:pt>
                <c:pt idx="2">
                  <c:v>0.8</c:v>
                </c:pt>
                <c:pt idx="3">
                  <c:v>0.7857142857142857</c:v>
                </c:pt>
                <c:pt idx="4">
                  <c:v>0.74712643678160917</c:v>
                </c:pt>
                <c:pt idx="5">
                  <c:v>0.75757575757575757</c:v>
                </c:pt>
                <c:pt idx="6">
                  <c:v>0.8</c:v>
                </c:pt>
                <c:pt idx="7">
                  <c:v>0.79467680608365021</c:v>
                </c:pt>
                <c:pt idx="8">
                  <c:v>0.76865671641791045</c:v>
                </c:pt>
                <c:pt idx="9">
                  <c:v>0.83177570093457942</c:v>
                </c:pt>
                <c:pt idx="10">
                  <c:v>0.78213507625272327</c:v>
                </c:pt>
                <c:pt idx="11">
                  <c:v>0.70652173913043481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'Grippe par dép'!$B$21:$B$32</c15:f>
                <c15:dlblRangeCache>
                  <c:ptCount val="12"/>
                  <c:pt idx="0">
                    <c:v>59</c:v>
                  </c:pt>
                  <c:pt idx="1">
                    <c:v>32</c:v>
                  </c:pt>
                  <c:pt idx="2">
                    <c:v>28</c:v>
                  </c:pt>
                  <c:pt idx="3">
                    <c:v>11</c:v>
                  </c:pt>
                  <c:pt idx="4">
                    <c:v>65</c:v>
                  </c:pt>
                  <c:pt idx="5">
                    <c:v>25</c:v>
                  </c:pt>
                  <c:pt idx="6">
                    <c:v>100</c:v>
                  </c:pt>
                  <c:pt idx="7">
                    <c:v>209</c:v>
                  </c:pt>
                  <c:pt idx="8">
                    <c:v>103</c:v>
                  </c:pt>
                  <c:pt idx="9">
                    <c:v>89</c:v>
                  </c:pt>
                  <c:pt idx="10">
                    <c:v>359</c:v>
                  </c:pt>
                  <c:pt idx="11">
                    <c:v>65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C-C865-4D65-831B-F26B0C18C4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51791208"/>
        <c:axId val="751790552"/>
      </c:barChart>
      <c:catAx>
        <c:axId val="751791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51790552"/>
        <c:crosses val="autoZero"/>
        <c:auto val="1"/>
        <c:lblAlgn val="ctr"/>
        <c:lblOffset val="100"/>
        <c:noMultiLvlLbl val="0"/>
      </c:catAx>
      <c:valAx>
        <c:axId val="751790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51791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Arret!$B$9</c:f>
              <c:strCache>
                <c:ptCount val="1"/>
                <c:pt idx="0">
                  <c:v>à cause de votre positivité au Covid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572EF23E-56BD-45C5-8B0E-96180ECAB324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40BFEBA5-91BD-4D6E-A5A9-4803C09032A6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C7C3-41E1-8A87-AC6722814D4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B5ADD62E-BDFF-4538-9B96-437B69394A72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6B3CE8F5-444F-4D10-A599-5BD42BA245B9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C7C3-41E1-8A87-AC6722814D4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B29C88D6-B59D-4957-8C37-82B68F571ADC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18C34702-3C85-40DA-8CDD-09C1D00FD9D7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C7C3-41E1-8A87-AC6722814D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Arret!$A$10:$A$12</c:f>
              <c:strCache>
                <c:ptCount val="3"/>
                <c:pt idx="0">
                  <c:v>Oui</c:v>
                </c:pt>
                <c:pt idx="1">
                  <c:v>Non</c:v>
                </c:pt>
                <c:pt idx="2">
                  <c:v>Non réponse</c:v>
                </c:pt>
              </c:strCache>
            </c:strRef>
          </c:cat>
          <c:val>
            <c:numRef>
              <c:f>Arret!$B$10:$B$12</c:f>
              <c:numCache>
                <c:formatCode>General</c:formatCode>
                <c:ptCount val="3"/>
                <c:pt idx="0">
                  <c:v>112</c:v>
                </c:pt>
                <c:pt idx="1">
                  <c:v>1360</c:v>
                </c:pt>
                <c:pt idx="2">
                  <c:v>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Arret!$C$10:$C$12</c15:f>
                <c15:dlblRangeCache>
                  <c:ptCount val="3"/>
                  <c:pt idx="0">
                    <c:v>8%</c:v>
                  </c:pt>
                  <c:pt idx="1">
                    <c:v>92%</c:v>
                  </c:pt>
                  <c:pt idx="2">
                    <c:v>0%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3-C7C3-41E1-8A87-AC6722814D4E}"/>
            </c:ext>
          </c:extLst>
        </c:ser>
        <c:ser>
          <c:idx val="1"/>
          <c:order val="1"/>
          <c:tx>
            <c:strRef>
              <c:f>Arret!$D$9</c:f>
              <c:strCache>
                <c:ptCount val="1"/>
                <c:pt idx="0">
                  <c:v>à cause du confinement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828EC686-1F55-40F8-B216-365BBB785C1C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4833FAD3-3BEE-4B5F-8848-544013E99F4E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4-C7C3-41E1-8A87-AC6722814D4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B004053F-9C5B-4202-B441-7BC52E62959D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419694F8-CBFA-43DE-A1CE-5A1B4A08B85F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C7C3-41E1-8A87-AC6722814D4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6ADBE670-F50A-43DE-A8DA-537D7D596867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98B0D1DE-0094-4334-9EC6-1FD9211DDFFC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C7C3-41E1-8A87-AC6722814D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Arret!$A$10:$A$12</c:f>
              <c:strCache>
                <c:ptCount val="3"/>
                <c:pt idx="0">
                  <c:v>Oui</c:v>
                </c:pt>
                <c:pt idx="1">
                  <c:v>Non</c:v>
                </c:pt>
                <c:pt idx="2">
                  <c:v>Non réponse</c:v>
                </c:pt>
              </c:strCache>
            </c:strRef>
          </c:cat>
          <c:val>
            <c:numRef>
              <c:f>Arret!$D$10:$D$12</c:f>
              <c:numCache>
                <c:formatCode>General</c:formatCode>
                <c:ptCount val="3"/>
                <c:pt idx="0">
                  <c:v>366</c:v>
                </c:pt>
                <c:pt idx="1">
                  <c:v>1107</c:v>
                </c:pt>
                <c:pt idx="2">
                  <c:v>0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Arret!$E$10:$E$12</c15:f>
                <c15:dlblRangeCache>
                  <c:ptCount val="3"/>
                  <c:pt idx="0">
                    <c:v>25%</c:v>
                  </c:pt>
                  <c:pt idx="1">
                    <c:v>75%</c:v>
                  </c:pt>
                  <c:pt idx="2">
                    <c:v>0%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7-C7C3-41E1-8A87-AC6722814D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00794928"/>
        <c:axId val="800795256"/>
      </c:barChart>
      <c:catAx>
        <c:axId val="800794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00795256"/>
        <c:crosses val="autoZero"/>
        <c:auto val="1"/>
        <c:lblAlgn val="ctr"/>
        <c:lblOffset val="100"/>
        <c:noMultiLvlLbl val="0"/>
      </c:catAx>
      <c:valAx>
        <c:axId val="800795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00794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'arret dep'!$B$25</c:f>
              <c:strCache>
                <c:ptCount val="1"/>
                <c:pt idx="0">
                  <c:v>Avez-vous dû vous arrêter de travailler à cause de votre positivité au Covid ?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E60791EF-FE58-4B50-8EB1-C724A36E9343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272224AB-82B7-40F9-B763-917CD4DE93E5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7EB1-4A70-B731-8C2CB66B387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EB1-4A70-B731-8C2CB66B387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46DA4056-6E58-4E17-BCA3-91749FEC8C98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94359329-2059-4D1A-BD55-E2B580A3EDE2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7EB1-4A70-B731-8C2CB66B387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7EB1-4A70-B731-8C2CB66B387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7B27011E-35B2-4101-863F-E639E4188A5A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265D8E87-D5B3-4EBD-B531-6C8DCD43A052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4-7EB1-4A70-B731-8C2CB66B3872}"/>
                </c:ext>
              </c:extLst>
            </c:dLbl>
            <c:dLbl>
              <c:idx val="5"/>
              <c:layout>
                <c:manualLayout>
                  <c:x val="-9.0150996530535352E-3"/>
                  <c:y val="-6.7432161444558292E-17"/>
                </c:manualLayout>
              </c:layout>
              <c:tx>
                <c:rich>
                  <a:bodyPr/>
                  <a:lstStyle/>
                  <a:p>
                    <a:fld id="{EF157994-19C9-4A7B-9BA8-2349B166AAD8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DAB26C3E-8C70-4047-BE05-AB6128D62FB5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7EB1-4A70-B731-8C2CB66B3872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A8E49ED3-65EA-4BF4-B77E-F7E1337AFE96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D5BF5F74-8565-49F0-BD47-55BFD955BEEC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7EB1-4A70-B731-8C2CB66B3872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1FE53CC0-7AA9-49C6-822B-ED25AEDD61D8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86040FF0-BFD9-425F-BC49-EBBB57C67055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7EB1-4A70-B731-8C2CB66B3872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A04C6AC5-EED7-4492-8EA4-7F44D0178D4F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868B5201-1F74-4A94-ACFE-24FF731D5661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7EB1-4A70-B731-8C2CB66B3872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A38F7D4E-EC54-4A72-8270-9B2B6E6D43C1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E3E2A39E-FD07-4ABE-8ED5-B32E0D6E70A7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7EB1-4A70-B731-8C2CB66B3872}"/>
                </c:ext>
              </c:extLst>
            </c:dLbl>
            <c:dLbl>
              <c:idx val="10"/>
              <c:layout>
                <c:manualLayout>
                  <c:x val="-5.4090597918321206E-3"/>
                  <c:y val="-7.3563207738154366E-3"/>
                </c:manualLayout>
              </c:layout>
              <c:tx>
                <c:rich>
                  <a:bodyPr/>
                  <a:lstStyle/>
                  <a:p>
                    <a:fld id="{F6A02D0C-F974-47D0-9FAE-57C698C974D6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B3D559A4-7A97-4293-836A-825B134E4BFF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A-7EB1-4A70-B731-8C2CB66B3872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972244CA-8924-4B71-A5C1-B4B9F5FF2048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9F7C3836-E0E4-4990-8E35-7F05E55B0F94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7EB1-4A70-B731-8C2CB66B387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'arret dep'!$A$26:$A$37</c:f>
              <c:strCache>
                <c:ptCount val="12"/>
                <c:pt idx="0">
                  <c:v>Ain (01)</c:v>
                </c:pt>
                <c:pt idx="1">
                  <c:v>Allier (03)</c:v>
                </c:pt>
                <c:pt idx="2">
                  <c:v>Ardèche (07)</c:v>
                </c:pt>
                <c:pt idx="3">
                  <c:v>Cantal (15)</c:v>
                </c:pt>
                <c:pt idx="4">
                  <c:v>Drôme (26)</c:v>
                </c:pt>
                <c:pt idx="5">
                  <c:v>Haute-Loire (43)</c:v>
                </c:pt>
                <c:pt idx="6">
                  <c:v>Haute-Savoie (74)</c:v>
                </c:pt>
                <c:pt idx="7">
                  <c:v>Isère (38)</c:v>
                </c:pt>
                <c:pt idx="8">
                  <c:v>Loire (42)</c:v>
                </c:pt>
                <c:pt idx="9">
                  <c:v>Puy-de-Dôme (63)</c:v>
                </c:pt>
                <c:pt idx="10">
                  <c:v>Rhône (69)</c:v>
                </c:pt>
                <c:pt idx="11">
                  <c:v>Savoie (73)</c:v>
                </c:pt>
              </c:strCache>
            </c:strRef>
          </c:cat>
          <c:val>
            <c:numRef>
              <c:f>'arret dep'!$B$26:$B$37</c:f>
              <c:numCache>
                <c:formatCode>General</c:formatCode>
                <c:ptCount val="12"/>
                <c:pt idx="0">
                  <c:v>9</c:v>
                </c:pt>
                <c:pt idx="2">
                  <c:v>4</c:v>
                </c:pt>
                <c:pt idx="4">
                  <c:v>5</c:v>
                </c:pt>
                <c:pt idx="5">
                  <c:v>2</c:v>
                </c:pt>
                <c:pt idx="6">
                  <c:v>11</c:v>
                </c:pt>
                <c:pt idx="7">
                  <c:v>17</c:v>
                </c:pt>
                <c:pt idx="8">
                  <c:v>7</c:v>
                </c:pt>
                <c:pt idx="9">
                  <c:v>6</c:v>
                </c:pt>
                <c:pt idx="10">
                  <c:v>46</c:v>
                </c:pt>
                <c:pt idx="11">
                  <c:v>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'arret dep'!$E$26:$E$38</c15:f>
                <c15:dlblRangeCache>
                  <c:ptCount val="13"/>
                  <c:pt idx="0">
                    <c:v>11,8%</c:v>
                  </c:pt>
                  <c:pt idx="1">
                    <c:v>0,0%</c:v>
                  </c:pt>
                  <c:pt idx="2">
                    <c:v>11,4%</c:v>
                  </c:pt>
                  <c:pt idx="3">
                    <c:v>0,0%</c:v>
                  </c:pt>
                  <c:pt idx="4">
                    <c:v>5,7%</c:v>
                  </c:pt>
                  <c:pt idx="5">
                    <c:v>6,1%</c:v>
                  </c:pt>
                  <c:pt idx="6">
                    <c:v>8,8%</c:v>
                  </c:pt>
                  <c:pt idx="7">
                    <c:v>6,5%</c:v>
                  </c:pt>
                  <c:pt idx="8">
                    <c:v>5,2%</c:v>
                  </c:pt>
                  <c:pt idx="9">
                    <c:v>5,6%</c:v>
                  </c:pt>
                  <c:pt idx="10">
                    <c:v>10,0%</c:v>
                  </c:pt>
                  <c:pt idx="11">
                    <c:v>5,4%</c:v>
                  </c:pt>
                  <c:pt idx="12">
                    <c:v>7,6%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C-7EB1-4A70-B731-8C2CB66B3872}"/>
            </c:ext>
          </c:extLst>
        </c:ser>
        <c:ser>
          <c:idx val="1"/>
          <c:order val="1"/>
          <c:tx>
            <c:strRef>
              <c:f>'arret dep'!$C$25</c:f>
              <c:strCache>
                <c:ptCount val="1"/>
                <c:pt idx="0">
                  <c:v>Avez-vous dû vous arrêter de travailler à cause du confinement ?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3.3103443482169537E-2"/>
                </c:manualLayout>
              </c:layout>
              <c:tx>
                <c:rich>
                  <a:bodyPr/>
                  <a:lstStyle/>
                  <a:p>
                    <a:fld id="{6424148E-0DDA-4A0E-B065-295468104299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3CAEC37D-7247-48D9-9B09-320F065B931F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D-7EB1-4A70-B731-8C2CB66B387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2E10257F-740F-4326-AA2E-2E5B610F7345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408B27C3-3F2C-4A33-846D-652B1AB19971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E-7EB1-4A70-B731-8C2CB66B3872}"/>
                </c:ext>
              </c:extLst>
            </c:dLbl>
            <c:dLbl>
              <c:idx val="2"/>
              <c:layout>
                <c:manualLayout>
                  <c:x val="9.0150996530535352E-3"/>
                  <c:y val="-3.3103443482169537E-2"/>
                </c:manualLayout>
              </c:layout>
              <c:tx>
                <c:rich>
                  <a:bodyPr/>
                  <a:lstStyle/>
                  <a:p>
                    <a:fld id="{611C5568-F81B-40CF-A648-2F8F56F2E09A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75586F4F-1631-4BE7-93A6-225CC7A40B5C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F-7EB1-4A70-B731-8C2CB66B387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E6F5EC0C-0BBC-4C72-9229-30D9108EB3C7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85FF0FFD-76AB-4E43-8AEA-92D7A90A04F2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0-7EB1-4A70-B731-8C2CB66B387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18002CCD-5585-4897-8FF7-A4B6A74A2E0D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A525E07F-2589-47B5-AAA3-7C8B7D83EF38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1-7EB1-4A70-B731-8C2CB66B3872}"/>
                </c:ext>
              </c:extLst>
            </c:dLbl>
            <c:dLbl>
              <c:idx val="5"/>
              <c:layout>
                <c:manualLayout>
                  <c:x val="0"/>
                  <c:y val="-2.2068962321446377E-2"/>
                </c:manualLayout>
              </c:layout>
              <c:tx>
                <c:rich>
                  <a:bodyPr/>
                  <a:lstStyle/>
                  <a:p>
                    <a:fld id="{ACC35E4B-0C2B-45C7-A4BD-60247EBC31D4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AB6CC152-C0A5-457F-A79A-8F23621C7B66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2-7EB1-4A70-B731-8C2CB66B3872}"/>
                </c:ext>
              </c:extLst>
            </c:dLbl>
            <c:dLbl>
              <c:idx val="6"/>
              <c:layout>
                <c:manualLayout>
                  <c:x val="3.6060398612213478E-3"/>
                  <c:y val="-1.4712641547630873E-2"/>
                </c:manualLayout>
              </c:layout>
              <c:tx>
                <c:rich>
                  <a:bodyPr/>
                  <a:lstStyle/>
                  <a:p>
                    <a:fld id="{0E7BF3F1-2FB7-4DAA-BDCA-9AE0426EFD89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EF158BA1-4D04-4AB3-ADED-3BA32D3D2972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3-7EB1-4A70-B731-8C2CB66B3872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923E19C1-0237-4AD9-9755-D981F72C4442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797CD88F-A455-4F71-ADC0-88CB5AD61FDC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4-7EB1-4A70-B731-8C2CB66B3872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4523A598-C35F-4A96-AE75-48B4B2881874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6A90F1CC-6293-4671-85C6-2DBA95210C46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5-7EB1-4A70-B731-8C2CB66B3872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DDF652D6-DCF5-4784-AEE9-BEA5E63EA21B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74643FBC-39E2-454C-B83B-EA30F71F81BC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6-7EB1-4A70-B731-8C2CB66B3872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A8FB43D7-CFCC-4029-8D8E-844FCADE0E5D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83A39B55-9100-48CA-ABCC-DE4CF09AA144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7-7EB1-4A70-B731-8C2CB66B3872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966146C9-E750-4022-AC24-13293609D900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976CA08D-8A8B-4CAE-BB4B-E512730A15E7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8-7EB1-4A70-B731-8C2CB66B387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'arret dep'!$A$26:$A$37</c:f>
              <c:strCache>
                <c:ptCount val="12"/>
                <c:pt idx="0">
                  <c:v>Ain (01)</c:v>
                </c:pt>
                <c:pt idx="1">
                  <c:v>Allier (03)</c:v>
                </c:pt>
                <c:pt idx="2">
                  <c:v>Ardèche (07)</c:v>
                </c:pt>
                <c:pt idx="3">
                  <c:v>Cantal (15)</c:v>
                </c:pt>
                <c:pt idx="4">
                  <c:v>Drôme (26)</c:v>
                </c:pt>
                <c:pt idx="5">
                  <c:v>Haute-Loire (43)</c:v>
                </c:pt>
                <c:pt idx="6">
                  <c:v>Haute-Savoie (74)</c:v>
                </c:pt>
                <c:pt idx="7">
                  <c:v>Isère (38)</c:v>
                </c:pt>
                <c:pt idx="8">
                  <c:v>Loire (42)</c:v>
                </c:pt>
                <c:pt idx="9">
                  <c:v>Puy-de-Dôme (63)</c:v>
                </c:pt>
                <c:pt idx="10">
                  <c:v>Rhône (69)</c:v>
                </c:pt>
                <c:pt idx="11">
                  <c:v>Savoie (73)</c:v>
                </c:pt>
              </c:strCache>
            </c:strRef>
          </c:cat>
          <c:val>
            <c:numRef>
              <c:f>'arret dep'!$C$26:$C$37</c:f>
              <c:numCache>
                <c:formatCode>General</c:formatCode>
                <c:ptCount val="12"/>
                <c:pt idx="0">
                  <c:v>22</c:v>
                </c:pt>
                <c:pt idx="1">
                  <c:v>13</c:v>
                </c:pt>
                <c:pt idx="2">
                  <c:v>10</c:v>
                </c:pt>
                <c:pt idx="3">
                  <c:v>5</c:v>
                </c:pt>
                <c:pt idx="4">
                  <c:v>17</c:v>
                </c:pt>
                <c:pt idx="5">
                  <c:v>4</c:v>
                </c:pt>
                <c:pt idx="6">
                  <c:v>25</c:v>
                </c:pt>
                <c:pt idx="7">
                  <c:v>51</c:v>
                </c:pt>
                <c:pt idx="8">
                  <c:v>34</c:v>
                </c:pt>
                <c:pt idx="9">
                  <c:v>32</c:v>
                </c:pt>
                <c:pt idx="10">
                  <c:v>131</c:v>
                </c:pt>
                <c:pt idx="11">
                  <c:v>22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'arret dep'!$F$26:$F$38</c15:f>
                <c15:dlblRangeCache>
                  <c:ptCount val="13"/>
                  <c:pt idx="0">
                    <c:v>28,9%</c:v>
                  </c:pt>
                  <c:pt idx="1">
                    <c:v>27,1%</c:v>
                  </c:pt>
                  <c:pt idx="2">
                    <c:v>28,6%</c:v>
                  </c:pt>
                  <c:pt idx="3">
                    <c:v>35,7%</c:v>
                  </c:pt>
                  <c:pt idx="4">
                    <c:v>19,5%</c:v>
                  </c:pt>
                  <c:pt idx="5">
                    <c:v>12,1%</c:v>
                  </c:pt>
                  <c:pt idx="6">
                    <c:v>20,0%</c:v>
                  </c:pt>
                  <c:pt idx="7">
                    <c:v>19,4%</c:v>
                  </c:pt>
                  <c:pt idx="8">
                    <c:v>25,4%</c:v>
                  </c:pt>
                  <c:pt idx="9">
                    <c:v>29,9%</c:v>
                  </c:pt>
                  <c:pt idx="10">
                    <c:v>28,5%</c:v>
                  </c:pt>
                  <c:pt idx="11">
                    <c:v>23,9%</c:v>
                  </c:pt>
                  <c:pt idx="12">
                    <c:v>24,8%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9-7EB1-4A70-B731-8C2CB66B38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84832576"/>
        <c:axId val="784832904"/>
      </c:barChart>
      <c:catAx>
        <c:axId val="784832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84832904"/>
        <c:crosses val="autoZero"/>
        <c:auto val="1"/>
        <c:lblAlgn val="ctr"/>
        <c:lblOffset val="100"/>
        <c:noMultiLvlLbl val="0"/>
      </c:catAx>
      <c:valAx>
        <c:axId val="784832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84832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84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E96-438B-81FE-B80EDC0C147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E96-438B-81FE-B80EDC0C147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E96-438B-81FE-B80EDC0C1474}"/>
              </c:ext>
            </c:extLst>
          </c:dPt>
          <c:dLbls>
            <c:dLbl>
              <c:idx val="0"/>
              <c:layout>
                <c:manualLayout>
                  <c:x val="-1.1520543699747126E-3"/>
                  <c:y val="-6.3304313804502466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E96-438B-81FE-B80EDC0C1474}"/>
                </c:ext>
              </c:extLst>
            </c:dLbl>
            <c:dLbl>
              <c:idx val="1"/>
              <c:layout>
                <c:manualLayout>
                  <c:x val="-3.9072592870798032E-3"/>
                  <c:y val="-5.3617991795501347E-3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E96-438B-81FE-B80EDC0C147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'Décès connu'!$A$2:$A$3</c:f>
              <c:strCache>
                <c:ptCount val="2"/>
                <c:pt idx="0">
                  <c:v>Oui</c:v>
                </c:pt>
                <c:pt idx="1">
                  <c:v>Non</c:v>
                </c:pt>
              </c:strCache>
            </c:strRef>
          </c:cat>
          <c:val>
            <c:numRef>
              <c:f>'Décès connu'!$B$2:$B$3</c:f>
              <c:numCache>
                <c:formatCode>General</c:formatCode>
                <c:ptCount val="2"/>
                <c:pt idx="0">
                  <c:v>143</c:v>
                </c:pt>
                <c:pt idx="1">
                  <c:v>1330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E96-438B-81FE-B80EDC0C14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84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84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A5296153-695E-4F3C-A119-FC30A4FF57EA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4F2CFA11-7322-4088-ADD1-43417BD10F11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3ADF-4630-BECE-754014FB034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3703117F-2AC6-4F48-B7EF-59BE584EB06F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CFA17857-7D8C-42A2-9CA3-B0805F3C5B11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3ADF-4630-BECE-754014FB034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DBE6BDD1-30F3-4592-9CC9-620C7BFAD694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2B324B9C-0E45-4974-B715-57B157D7B917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3ADF-4630-BECE-754014FB034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390A7F79-A5F7-46B0-91E5-6A687104DA65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EC9B830A-23A7-4962-B1C3-C1DDF4293956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3ADF-4630-BECE-754014FB0347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B778EFDB-AD5B-4C86-83AE-05196115A0A9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385427D3-9D9E-4F74-B68B-BB82D738EA43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4-3ADF-4630-BECE-754014FB0347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7F2C21B5-8A0D-4AA9-9B1D-8EDB5AA1B72E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CE100FF2-F784-4FDD-BAE3-EF11D14C78CC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3ADF-4630-BECE-754014FB0347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5B612091-7B5B-43E4-900F-8262B192BAAA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C48ACA8C-DF97-4860-B498-A08DD1D4DDE2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3ADF-4630-BECE-754014FB0347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FA1C4AF8-DE14-4870-AD7C-CEB00DBB804D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A6A1214E-79D1-4FF1-BB16-BBA14B9E0223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3ADF-4630-BECE-754014FB0347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04080342-8AD2-43A5-8F39-158FB4976B83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58E89FD2-9A7F-402F-83C5-A76C52F3368D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3ADF-4630-BECE-754014FB0347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BB26F71F-36A2-4265-AE87-5E7709ED9506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85C14C7B-FDD0-4B68-803A-70173120481B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3ADF-4630-BECE-754014FB0347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E8410516-BAC8-4B3B-B0C4-93E728C63E6D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E1DAC4DB-A653-434A-A917-54C58611907E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A-3ADF-4630-BECE-754014FB0347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74113278-B939-472C-A1EA-2E33C6F7C573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3194C694-D2D9-41FB-BD44-DEF2DF6EFD36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3ADF-4630-BECE-754014FB034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Feuil8!$A$21:$A$32</c:f>
              <c:strCache>
                <c:ptCount val="12"/>
                <c:pt idx="0">
                  <c:v>Ain (01)</c:v>
                </c:pt>
                <c:pt idx="1">
                  <c:v>Allier (03)</c:v>
                </c:pt>
                <c:pt idx="2">
                  <c:v>Ardèche (07)</c:v>
                </c:pt>
                <c:pt idx="3">
                  <c:v>Cantal (15)</c:v>
                </c:pt>
                <c:pt idx="4">
                  <c:v>Drôme (26)</c:v>
                </c:pt>
                <c:pt idx="5">
                  <c:v>Haute-Loire (43)</c:v>
                </c:pt>
                <c:pt idx="6">
                  <c:v>Haute-Savoie (74)</c:v>
                </c:pt>
                <c:pt idx="7">
                  <c:v>Isère (38)</c:v>
                </c:pt>
                <c:pt idx="8">
                  <c:v>Loire (42)</c:v>
                </c:pt>
                <c:pt idx="9">
                  <c:v>Puy-de-Dôme (63)</c:v>
                </c:pt>
                <c:pt idx="10">
                  <c:v>Rhône (69)</c:v>
                </c:pt>
                <c:pt idx="11">
                  <c:v>Savoie (73)</c:v>
                </c:pt>
              </c:strCache>
            </c:strRef>
          </c:cat>
          <c:val>
            <c:numRef>
              <c:f>Feuil8!$B$21:$B$32</c:f>
              <c:numCache>
                <c:formatCode>General</c:formatCode>
                <c:ptCount val="12"/>
                <c:pt idx="0">
                  <c:v>5</c:v>
                </c:pt>
                <c:pt idx="1">
                  <c:v>3</c:v>
                </c:pt>
                <c:pt idx="2">
                  <c:v>2</c:v>
                </c:pt>
                <c:pt idx="3">
                  <c:v>5</c:v>
                </c:pt>
                <c:pt idx="4">
                  <c:v>11</c:v>
                </c:pt>
                <c:pt idx="5">
                  <c:v>4</c:v>
                </c:pt>
                <c:pt idx="6">
                  <c:v>7</c:v>
                </c:pt>
                <c:pt idx="7">
                  <c:v>13</c:v>
                </c:pt>
                <c:pt idx="8">
                  <c:v>4</c:v>
                </c:pt>
                <c:pt idx="9">
                  <c:v>63</c:v>
                </c:pt>
                <c:pt idx="10">
                  <c:v>24</c:v>
                </c:pt>
                <c:pt idx="11">
                  <c:v>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Feuil8!$C$21:$C$32</c15:f>
                <c15:dlblRangeCache>
                  <c:ptCount val="12"/>
                  <c:pt idx="0">
                    <c:v>6,6%</c:v>
                  </c:pt>
                  <c:pt idx="1">
                    <c:v>6,3%</c:v>
                  </c:pt>
                  <c:pt idx="2">
                    <c:v>5,7%</c:v>
                  </c:pt>
                  <c:pt idx="3">
                    <c:v>35,7%</c:v>
                  </c:pt>
                  <c:pt idx="4">
                    <c:v>12,6%</c:v>
                  </c:pt>
                  <c:pt idx="5">
                    <c:v>12,1%</c:v>
                  </c:pt>
                  <c:pt idx="6">
                    <c:v>5,6%</c:v>
                  </c:pt>
                  <c:pt idx="7">
                    <c:v>4,9%</c:v>
                  </c:pt>
                  <c:pt idx="8">
                    <c:v>3,0%</c:v>
                  </c:pt>
                  <c:pt idx="9">
                    <c:v>58,9%</c:v>
                  </c:pt>
                  <c:pt idx="10">
                    <c:v>5,2%</c:v>
                  </c:pt>
                  <c:pt idx="11">
                    <c:v>2,2%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C-3ADF-4630-BECE-754014FB03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51726608"/>
        <c:axId val="651726936"/>
      </c:barChart>
      <c:catAx>
        <c:axId val="651726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51726936"/>
        <c:crosses val="autoZero"/>
        <c:auto val="1"/>
        <c:lblAlgn val="ctr"/>
        <c:lblOffset val="100"/>
        <c:noMultiLvlLbl val="0"/>
      </c:catAx>
      <c:valAx>
        <c:axId val="651726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51726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Répartition par</a:t>
            </a:r>
            <a:r>
              <a:rPr lang="fr-FR" baseline="0"/>
              <a:t> spécialité</a:t>
            </a:r>
            <a:endParaRPr lang="fr-FR"/>
          </a:p>
        </c:rich>
      </c:tx>
      <c:layout>
        <c:manualLayout>
          <c:xMode val="edge"/>
          <c:yMode val="edge"/>
          <c:x val="0.32604155730533679"/>
          <c:y val="4.16666666666666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Discipline!$F$4</c:f>
              <c:strCache>
                <c:ptCount val="1"/>
                <c:pt idx="0">
                  <c:v>Médecine générale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8.3333333333333835E-3"/>
                  <c:y val="0.16666666666666666"/>
                </c:manualLayout>
              </c:layout>
              <c:tx>
                <c:rich>
                  <a:bodyPr/>
                  <a:lstStyle/>
                  <a:p>
                    <a:fld id="{FEFFFD89-29AD-41BC-BC98-07748AEE83BE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32198DFB-E4B5-48C1-9B3B-ADF179000334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5D3E-4C0B-9C35-6BFAA8FA68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Discipline!$H$4</c:f>
              <c:numCache>
                <c:formatCode>0.0%</c:formatCode>
                <c:ptCount val="1"/>
                <c:pt idx="0">
                  <c:v>0.58520027155465038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Discipline!$G$4</c15:f>
                <c15:dlblRangeCache>
                  <c:ptCount val="1"/>
                  <c:pt idx="0">
                    <c:v>862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1-5D3E-4C0B-9C35-6BFAA8FA6815}"/>
            </c:ext>
          </c:extLst>
        </c:ser>
        <c:ser>
          <c:idx val="1"/>
          <c:order val="1"/>
          <c:tx>
            <c:strRef>
              <c:f>Discipline!$F$5</c:f>
              <c:strCache>
                <c:ptCount val="1"/>
                <c:pt idx="0">
                  <c:v>Autres spécialités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8.3333333333332309E-3"/>
                  <c:y val="0.17592592592592593"/>
                </c:manualLayout>
              </c:layout>
              <c:tx>
                <c:rich>
                  <a:bodyPr/>
                  <a:lstStyle/>
                  <a:p>
                    <a:fld id="{CB8783F0-0543-48AD-82DB-E78C7F99B044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69926ACC-6918-4923-9980-981AFC2AE3B5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5D3E-4C0B-9C35-6BFAA8FA68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Discipline!$H$5</c:f>
              <c:numCache>
                <c:formatCode>0.0%</c:formatCode>
                <c:ptCount val="1"/>
                <c:pt idx="0">
                  <c:v>0.41479972844534962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Discipline!$G$5</c15:f>
                <c15:dlblRangeCache>
                  <c:ptCount val="1"/>
                  <c:pt idx="0">
                    <c:v>611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3-5D3E-4C0B-9C35-6BFAA8FA68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28998832"/>
        <c:axId val="728999160"/>
      </c:barChart>
      <c:catAx>
        <c:axId val="728998832"/>
        <c:scaling>
          <c:orientation val="minMax"/>
        </c:scaling>
        <c:delete val="1"/>
        <c:axPos val="b"/>
        <c:majorTickMark val="none"/>
        <c:minorTickMark val="none"/>
        <c:tickLblPos val="nextTo"/>
        <c:crossAx val="728999160"/>
        <c:crosses val="autoZero"/>
        <c:auto val="1"/>
        <c:lblAlgn val="ctr"/>
        <c:lblOffset val="100"/>
        <c:noMultiLvlLbl val="0"/>
      </c:catAx>
      <c:valAx>
        <c:axId val="728999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28998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Répartition</a:t>
            </a:r>
            <a:r>
              <a:rPr lang="fr-FR" baseline="0"/>
              <a:t> par tranche d'âge</a:t>
            </a:r>
            <a:endParaRPr lang="fr-FR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856-4E9A-9985-5340735CA33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856-4E9A-9985-5340735CA33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856-4E9A-9985-5340735CA33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856-4E9A-9985-5340735CA33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856-4E9A-9985-5340735CA33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856-4E9A-9985-5340735CA33A}"/>
              </c:ext>
            </c:extLst>
          </c:dPt>
          <c:dLbls>
            <c:dLbl>
              <c:idx val="0"/>
              <c:layout>
                <c:manualLayout>
                  <c:x val="5.9702607808694071E-3"/>
                  <c:y val="8.901643021591344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56-4E9A-9985-5340735CA33A}"/>
                </c:ext>
              </c:extLst>
            </c:dLbl>
            <c:dLbl>
              <c:idx val="2"/>
              <c:layout>
                <c:manualLayout>
                  <c:x val="5.1277589006568945E-2"/>
                  <c:y val="-0.14656472628421446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56-4E9A-9985-5340735CA33A}"/>
                </c:ext>
              </c:extLst>
            </c:dLbl>
            <c:dLbl>
              <c:idx val="3"/>
              <c:layout>
                <c:manualLayout>
                  <c:x val="0.22517423989606988"/>
                  <c:y val="9.49524278215223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856-4E9A-9985-5340735CA33A}"/>
                </c:ext>
              </c:extLst>
            </c:dLbl>
            <c:dLbl>
              <c:idx val="4"/>
              <c:layout>
                <c:manualLayout>
                  <c:x val="-2.4354441822383065E-2"/>
                  <c:y val="1.083954427288410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t" anchorCtr="0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layout>
                    <c:manualLayout>
                      <c:w val="0.37457273375370687"/>
                      <c:h val="0.129386160554485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1856-4E9A-9985-5340735CA33A}"/>
                </c:ext>
              </c:extLst>
            </c:dLbl>
            <c:dLbl>
              <c:idx val="5"/>
              <c:layout>
                <c:manualLayout>
                  <c:x val="0"/>
                  <c:y val="2.39956854758917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t" anchorCtr="0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layout>
                    <c:manualLayout>
                      <c:w val="0.33848356287424242"/>
                      <c:h val="9.161608518615196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1856-4E9A-9985-5340735CA3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t" anchorCtr="0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eparator>; 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Age!$F$2:$F$7</c:f>
              <c:strCache>
                <c:ptCount val="6"/>
                <c:pt idx="0">
                  <c:v>Moins de 35 ans</c:v>
                </c:pt>
                <c:pt idx="1">
                  <c:v>35 à 44 ans</c:v>
                </c:pt>
                <c:pt idx="2">
                  <c:v>45 à 54 ans</c:v>
                </c:pt>
                <c:pt idx="3">
                  <c:v>55 à 64 ans</c:v>
                </c:pt>
                <c:pt idx="4">
                  <c:v>65 à 74 ans</c:v>
                </c:pt>
                <c:pt idx="5">
                  <c:v>Plus de 75 ans</c:v>
                </c:pt>
              </c:strCache>
            </c:strRef>
          </c:cat>
          <c:val>
            <c:numRef>
              <c:f>Age!$G$2:$G$7</c:f>
              <c:numCache>
                <c:formatCode>General</c:formatCode>
                <c:ptCount val="6"/>
                <c:pt idx="0">
                  <c:v>134</c:v>
                </c:pt>
                <c:pt idx="1">
                  <c:v>358</c:v>
                </c:pt>
                <c:pt idx="2">
                  <c:v>298</c:v>
                </c:pt>
                <c:pt idx="3">
                  <c:v>527</c:v>
                </c:pt>
                <c:pt idx="4">
                  <c:v>149</c:v>
                </c:pt>
                <c:pt idx="5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856-4E9A-9985-5340735CA3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8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Répartition par département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Département!$B$1</c:f>
              <c:strCache>
                <c:ptCount val="1"/>
                <c:pt idx="0">
                  <c:v>Nombre de réponses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77D8748A-86E3-4167-B665-7950DB5FDD6A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AE9B030C-A58A-4111-BB76-02877FCDEC8B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3BE4-4600-B130-C399CBDD78A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45FAF638-7AD6-4BC3-AA07-7322E35B6BDD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5739B0A3-EA84-4F7F-A369-68768EC76494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3BE4-4600-B130-C399CBDD78A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44D31D7D-0611-406A-8D1F-9F3CDA2CEFF9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7B7E46E7-4B2D-4F32-A31C-A77637BCA728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3BE4-4600-B130-C399CBDD78A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6DF5D4F1-DB68-49E6-8498-8EFBBF292779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005CA32A-D0E9-4AD5-BF03-9CA03F0E90D5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3BE4-4600-B130-C399CBDD78A9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006C7396-5794-443C-B7C4-AFD1C3386FA6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70F12796-5DD5-4A57-A387-6EC9B3D0A72F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4-3BE4-4600-B130-C399CBDD78A9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EBD06E1C-FDFB-4440-BDCB-D7FE8AD19B0B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EEBA8213-5F7F-4D61-BFCB-895ECE9C7B2E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3BE4-4600-B130-C399CBDD78A9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9E6B10BA-9E8B-4FED-8D1C-7C551036BF3B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F2C08C51-B94C-4F4F-8D16-DE9BC1CBB318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3BE4-4600-B130-C399CBDD78A9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3D18F23D-D651-4761-A912-4CBE081DEAA1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E7167D57-FA30-4600-9297-CDB9C7EB85D8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3BE4-4600-B130-C399CBDD78A9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3DFB7165-187F-4BEA-B0ED-175BBD310D7C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90A5E8B7-33DD-4260-BD0E-960B33263099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3BE4-4600-B130-C399CBDD78A9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332D2A5A-BCDF-48FD-A04E-7E95253D0AAC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4A5DE73F-C42A-4942-99BF-E0B7AE775EFA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3BE4-4600-B130-C399CBDD78A9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7ECC3E47-C9B9-4A14-BC3D-31478E5E487A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BC34A716-ECD9-40D4-BE00-566C5A99ACD1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A-3BE4-4600-B130-C399CBDD78A9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8B9AEC77-5679-4A80-95EC-97E34E33BE80}" type="CELLRANGE">
                      <a:rPr lang="en-US"/>
                      <a:pPr/>
                      <a:t>[PLAGECELL]</a:t>
                    </a:fld>
                    <a:endParaRPr lang="en-US" baseline="0"/>
                  </a:p>
                  <a:p>
                    <a:fld id="{13C835E4-C4C3-494A-AA61-77410F5CBC79}" type="VALUE">
                      <a:rPr lang="en-US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3BE4-4600-B130-C399CBDD78A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Département!$A$2:$A$13</c:f>
              <c:strCache>
                <c:ptCount val="12"/>
                <c:pt idx="0">
                  <c:v>Ain</c:v>
                </c:pt>
                <c:pt idx="1">
                  <c:v>Allier</c:v>
                </c:pt>
                <c:pt idx="2">
                  <c:v>Ardèche</c:v>
                </c:pt>
                <c:pt idx="3">
                  <c:v>Cantal</c:v>
                </c:pt>
                <c:pt idx="4">
                  <c:v>Drôme</c:v>
                </c:pt>
                <c:pt idx="5">
                  <c:v>Isère</c:v>
                </c:pt>
                <c:pt idx="6">
                  <c:v>Loire</c:v>
                </c:pt>
                <c:pt idx="7">
                  <c:v>Haute Loire</c:v>
                </c:pt>
                <c:pt idx="8">
                  <c:v>Puy-de-Dôme</c:v>
                </c:pt>
                <c:pt idx="9">
                  <c:v>Rhône</c:v>
                </c:pt>
                <c:pt idx="10">
                  <c:v>Savoie</c:v>
                </c:pt>
                <c:pt idx="11">
                  <c:v>Haute Savoie</c:v>
                </c:pt>
              </c:strCache>
            </c:strRef>
          </c:cat>
          <c:val>
            <c:numRef>
              <c:f>Département!$B$2:$B$13</c:f>
              <c:numCache>
                <c:formatCode>General</c:formatCode>
                <c:ptCount val="12"/>
                <c:pt idx="0">
                  <c:v>76</c:v>
                </c:pt>
                <c:pt idx="1">
                  <c:v>48</c:v>
                </c:pt>
                <c:pt idx="2">
                  <c:v>35</c:v>
                </c:pt>
                <c:pt idx="3">
                  <c:v>14</c:v>
                </c:pt>
                <c:pt idx="4">
                  <c:v>87</c:v>
                </c:pt>
                <c:pt idx="5">
                  <c:v>263</c:v>
                </c:pt>
                <c:pt idx="6">
                  <c:v>134</c:v>
                </c:pt>
                <c:pt idx="7">
                  <c:v>33</c:v>
                </c:pt>
                <c:pt idx="8">
                  <c:v>107</c:v>
                </c:pt>
                <c:pt idx="9">
                  <c:v>459</c:v>
                </c:pt>
                <c:pt idx="10">
                  <c:v>92</c:v>
                </c:pt>
                <c:pt idx="11">
                  <c:v>125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Département!$C$2:$C$13</c15:f>
                <c15:dlblRangeCache>
                  <c:ptCount val="12"/>
                  <c:pt idx="0">
                    <c:v>5%</c:v>
                  </c:pt>
                  <c:pt idx="1">
                    <c:v>3%</c:v>
                  </c:pt>
                  <c:pt idx="2">
                    <c:v>2%</c:v>
                  </c:pt>
                  <c:pt idx="3">
                    <c:v>1%</c:v>
                  </c:pt>
                  <c:pt idx="4">
                    <c:v>6%</c:v>
                  </c:pt>
                  <c:pt idx="5">
                    <c:v>18%</c:v>
                  </c:pt>
                  <c:pt idx="6">
                    <c:v>9%</c:v>
                  </c:pt>
                  <c:pt idx="7">
                    <c:v>2%</c:v>
                  </c:pt>
                  <c:pt idx="8">
                    <c:v>7%</c:v>
                  </c:pt>
                  <c:pt idx="9">
                    <c:v>31%</c:v>
                  </c:pt>
                  <c:pt idx="10">
                    <c:v>6%</c:v>
                  </c:pt>
                  <c:pt idx="11">
                    <c:v>8%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C-3BE4-4600-B130-C399CBDD78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61629208"/>
        <c:axId val="561623960"/>
      </c:barChart>
      <c:catAx>
        <c:axId val="561629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61623960"/>
        <c:crosses val="autoZero"/>
        <c:auto val="1"/>
        <c:lblAlgn val="ctr"/>
        <c:lblOffset val="100"/>
        <c:noMultiLvlLbl val="0"/>
      </c:catAx>
      <c:valAx>
        <c:axId val="561623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61629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Covid!$G$1</c:f>
              <c:strCache>
                <c:ptCount val="1"/>
                <c:pt idx="0">
                  <c:v>nombre de réponses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60F-4D01-93F8-B2088ABDE9B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60F-4D01-93F8-B2088ABDE9B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60F-4D01-93F8-B2088ABDE9BA}"/>
              </c:ext>
            </c:extLst>
          </c:dPt>
          <c:dLbls>
            <c:dLbl>
              <c:idx val="1"/>
              <c:layout>
                <c:manualLayout>
                  <c:x val="6.3026141608274203E-2"/>
                  <c:y val="-0.23425095901473861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60F-4D01-93F8-B2088ABDE9BA}"/>
                </c:ext>
              </c:extLst>
            </c:dLbl>
            <c:dLbl>
              <c:idx val="2"/>
              <c:layout>
                <c:manualLayout>
                  <c:x val="-1.60978288767397E-2"/>
                  <c:y val="0.20278417120936801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60F-4D01-93F8-B2088ABDE9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Covid!$F$2:$F$4</c:f>
              <c:strCache>
                <c:ptCount val="3"/>
                <c:pt idx="0">
                  <c:v>Oui</c:v>
                </c:pt>
                <c:pt idx="1">
                  <c:v>Non</c:v>
                </c:pt>
                <c:pt idx="2">
                  <c:v>Je ne sais pas</c:v>
                </c:pt>
              </c:strCache>
            </c:strRef>
          </c:cat>
          <c:val>
            <c:numRef>
              <c:f>Covid!$G$2:$G$4</c:f>
              <c:numCache>
                <c:formatCode>General</c:formatCode>
                <c:ptCount val="3"/>
                <c:pt idx="0">
                  <c:v>132</c:v>
                </c:pt>
                <c:pt idx="1">
                  <c:v>789</c:v>
                </c:pt>
                <c:pt idx="2">
                  <c:v>552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60F-4D01-93F8-B2088ABDE9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68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68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[200506 Export données.xlsx]Covid par dep!Tableau croisé dynamique1</c:name>
    <c:fmtId val="3"/>
  </c:pivotSource>
  <c:chart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'Covid par dep'!$B$3:$B$4</c:f>
              <c:strCache>
                <c:ptCount val="1"/>
                <c:pt idx="0">
                  <c:v>OUI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'Covid par dep'!$A$5:$A$17</c:f>
              <c:strCache>
                <c:ptCount val="12"/>
                <c:pt idx="0">
                  <c:v>Ain (01)</c:v>
                </c:pt>
                <c:pt idx="1">
                  <c:v>Allier (03)</c:v>
                </c:pt>
                <c:pt idx="2">
                  <c:v>Ardèche (07)</c:v>
                </c:pt>
                <c:pt idx="3">
                  <c:v>Cantal (15)</c:v>
                </c:pt>
                <c:pt idx="4">
                  <c:v>Drôme (26)</c:v>
                </c:pt>
                <c:pt idx="5">
                  <c:v>Haute-Loire (43)</c:v>
                </c:pt>
                <c:pt idx="6">
                  <c:v>Haute-Savoie (74)</c:v>
                </c:pt>
                <c:pt idx="7">
                  <c:v>Isère (38)</c:v>
                </c:pt>
                <c:pt idx="8">
                  <c:v>Loire (42)</c:v>
                </c:pt>
                <c:pt idx="9">
                  <c:v>Puy-de-Dôme (63)</c:v>
                </c:pt>
                <c:pt idx="10">
                  <c:v>Rhône (69)</c:v>
                </c:pt>
                <c:pt idx="11">
                  <c:v>Savoie (73)</c:v>
                </c:pt>
              </c:strCache>
            </c:strRef>
          </c:cat>
          <c:val>
            <c:numRef>
              <c:f>'Covid par dep'!$B$5:$B$17</c:f>
              <c:numCache>
                <c:formatCode>General</c:formatCode>
                <c:ptCount val="12"/>
                <c:pt idx="0">
                  <c:v>8</c:v>
                </c:pt>
                <c:pt idx="1">
                  <c:v>1</c:v>
                </c:pt>
                <c:pt idx="2">
                  <c:v>5</c:v>
                </c:pt>
                <c:pt idx="4">
                  <c:v>8</c:v>
                </c:pt>
                <c:pt idx="5">
                  <c:v>1</c:v>
                </c:pt>
                <c:pt idx="6">
                  <c:v>15</c:v>
                </c:pt>
                <c:pt idx="7">
                  <c:v>16</c:v>
                </c:pt>
                <c:pt idx="8">
                  <c:v>8</c:v>
                </c:pt>
                <c:pt idx="9">
                  <c:v>7</c:v>
                </c:pt>
                <c:pt idx="10">
                  <c:v>56</c:v>
                </c:pt>
                <c:pt idx="11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D3-41AF-AB8D-EFF0452022AE}"/>
            </c:ext>
          </c:extLst>
        </c:ser>
        <c:ser>
          <c:idx val="1"/>
          <c:order val="1"/>
          <c:tx>
            <c:strRef>
              <c:f>'Covid par dep'!$C$3:$C$4</c:f>
              <c:strCache>
                <c:ptCount val="1"/>
                <c:pt idx="0">
                  <c:v>NON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'Covid par dep'!$A$5:$A$17</c:f>
              <c:strCache>
                <c:ptCount val="12"/>
                <c:pt idx="0">
                  <c:v>Ain (01)</c:v>
                </c:pt>
                <c:pt idx="1">
                  <c:v>Allier (03)</c:v>
                </c:pt>
                <c:pt idx="2">
                  <c:v>Ardèche (07)</c:v>
                </c:pt>
                <c:pt idx="3">
                  <c:v>Cantal (15)</c:v>
                </c:pt>
                <c:pt idx="4">
                  <c:v>Drôme (26)</c:v>
                </c:pt>
                <c:pt idx="5">
                  <c:v>Haute-Loire (43)</c:v>
                </c:pt>
                <c:pt idx="6">
                  <c:v>Haute-Savoie (74)</c:v>
                </c:pt>
                <c:pt idx="7">
                  <c:v>Isère (38)</c:v>
                </c:pt>
                <c:pt idx="8">
                  <c:v>Loire (42)</c:v>
                </c:pt>
                <c:pt idx="9">
                  <c:v>Puy-de-Dôme (63)</c:v>
                </c:pt>
                <c:pt idx="10">
                  <c:v>Rhône (69)</c:v>
                </c:pt>
                <c:pt idx="11">
                  <c:v>Savoie (73)</c:v>
                </c:pt>
              </c:strCache>
            </c:strRef>
          </c:cat>
          <c:val>
            <c:numRef>
              <c:f>'Covid par dep'!$C$5:$C$17</c:f>
              <c:numCache>
                <c:formatCode>General</c:formatCode>
                <c:ptCount val="12"/>
                <c:pt idx="0">
                  <c:v>39</c:v>
                </c:pt>
                <c:pt idx="1">
                  <c:v>33</c:v>
                </c:pt>
                <c:pt idx="2">
                  <c:v>20</c:v>
                </c:pt>
                <c:pt idx="3">
                  <c:v>11</c:v>
                </c:pt>
                <c:pt idx="4">
                  <c:v>41</c:v>
                </c:pt>
                <c:pt idx="5">
                  <c:v>23</c:v>
                </c:pt>
                <c:pt idx="6">
                  <c:v>66</c:v>
                </c:pt>
                <c:pt idx="7">
                  <c:v>137</c:v>
                </c:pt>
                <c:pt idx="8">
                  <c:v>67</c:v>
                </c:pt>
                <c:pt idx="9">
                  <c:v>70</c:v>
                </c:pt>
                <c:pt idx="10">
                  <c:v>236</c:v>
                </c:pt>
                <c:pt idx="11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FD3-41AF-AB8D-EFF0452022AE}"/>
            </c:ext>
          </c:extLst>
        </c:ser>
        <c:ser>
          <c:idx val="2"/>
          <c:order val="2"/>
          <c:tx>
            <c:strRef>
              <c:f>'Covid par dep'!$D$3:$D$4</c:f>
              <c:strCache>
                <c:ptCount val="1"/>
                <c:pt idx="0">
                  <c:v>JE NE SAIS PAS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'Covid par dep'!$A$5:$A$17</c:f>
              <c:strCache>
                <c:ptCount val="12"/>
                <c:pt idx="0">
                  <c:v>Ain (01)</c:v>
                </c:pt>
                <c:pt idx="1">
                  <c:v>Allier (03)</c:v>
                </c:pt>
                <c:pt idx="2">
                  <c:v>Ardèche (07)</c:v>
                </c:pt>
                <c:pt idx="3">
                  <c:v>Cantal (15)</c:v>
                </c:pt>
                <c:pt idx="4">
                  <c:v>Drôme (26)</c:v>
                </c:pt>
                <c:pt idx="5">
                  <c:v>Haute-Loire (43)</c:v>
                </c:pt>
                <c:pt idx="6">
                  <c:v>Haute-Savoie (74)</c:v>
                </c:pt>
                <c:pt idx="7">
                  <c:v>Isère (38)</c:v>
                </c:pt>
                <c:pt idx="8">
                  <c:v>Loire (42)</c:v>
                </c:pt>
                <c:pt idx="9">
                  <c:v>Puy-de-Dôme (63)</c:v>
                </c:pt>
                <c:pt idx="10">
                  <c:v>Rhône (69)</c:v>
                </c:pt>
                <c:pt idx="11">
                  <c:v>Savoie (73)</c:v>
                </c:pt>
              </c:strCache>
            </c:strRef>
          </c:cat>
          <c:val>
            <c:numRef>
              <c:f>'Covid par dep'!$D$5:$D$17</c:f>
              <c:numCache>
                <c:formatCode>General</c:formatCode>
                <c:ptCount val="12"/>
                <c:pt idx="0">
                  <c:v>29</c:v>
                </c:pt>
                <c:pt idx="1">
                  <c:v>14</c:v>
                </c:pt>
                <c:pt idx="2">
                  <c:v>10</c:v>
                </c:pt>
                <c:pt idx="3">
                  <c:v>3</c:v>
                </c:pt>
                <c:pt idx="4">
                  <c:v>38</c:v>
                </c:pt>
                <c:pt idx="5">
                  <c:v>9</c:v>
                </c:pt>
                <c:pt idx="6">
                  <c:v>44</c:v>
                </c:pt>
                <c:pt idx="7">
                  <c:v>110</c:v>
                </c:pt>
                <c:pt idx="8">
                  <c:v>59</c:v>
                </c:pt>
                <c:pt idx="9">
                  <c:v>30</c:v>
                </c:pt>
                <c:pt idx="10">
                  <c:v>167</c:v>
                </c:pt>
                <c:pt idx="11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FD3-41AF-AB8D-EFF0452022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4147704"/>
        <c:axId val="566541584"/>
        <c:axId val="0"/>
      </c:bar3DChart>
      <c:catAx>
        <c:axId val="204147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66541584"/>
        <c:crosses val="autoZero"/>
        <c:auto val="1"/>
        <c:lblAlgn val="ctr"/>
        <c:lblOffset val="100"/>
        <c:noMultiLvlLbl val="0"/>
      </c:catAx>
      <c:valAx>
        <c:axId val="566541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04147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5BEB264-B80E-437D-84B4-DD84352FC9F8}" type="datetimeFigureOut">
              <a:rPr lang="fr-FR" smtClean="0"/>
              <a:t>25/05/2020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1918D12-3061-4D97-82C5-E0AB5FEA0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1756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5BEB264-B80E-437D-84B4-DD84352FC9F8}" type="datetimeFigureOut">
              <a:rPr lang="fr-FR" smtClean="0"/>
              <a:t>25/05/2020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1918D12-3061-4D97-82C5-E0AB5FEA0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4679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5BEB264-B80E-437D-84B4-DD84352FC9F8}" type="datetimeFigureOut">
              <a:rPr lang="fr-FR" smtClean="0"/>
              <a:t>25/05/2020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1918D12-3061-4D97-82C5-E0AB5FEA0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2762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5BEB264-B80E-437D-84B4-DD84352FC9F8}" type="datetimeFigureOut">
              <a:rPr lang="fr-FR" smtClean="0"/>
              <a:t>25/05/2020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1918D12-3061-4D97-82C5-E0AB5FEA0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8626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5BEB264-B80E-437D-84B4-DD84352FC9F8}" type="datetimeFigureOut">
              <a:rPr lang="fr-FR" smtClean="0"/>
              <a:t>25/05/2020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1918D12-3061-4D97-82C5-E0AB5FEA0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7175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5BEB264-B80E-437D-84B4-DD84352FC9F8}" type="datetimeFigureOut">
              <a:rPr lang="fr-FR" smtClean="0"/>
              <a:t>25/05/2020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1918D12-3061-4D97-82C5-E0AB5FEA0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0856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5BEB264-B80E-437D-84B4-DD84352FC9F8}" type="datetimeFigureOut">
              <a:rPr lang="fr-FR" smtClean="0"/>
              <a:t>25/05/2020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1918D12-3061-4D97-82C5-E0AB5FEA0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339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5BEB264-B80E-437D-84B4-DD84352FC9F8}" type="datetimeFigureOut">
              <a:rPr lang="fr-FR" smtClean="0"/>
              <a:t>25/05/2020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1918D12-3061-4D97-82C5-E0AB5FEA0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7760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5BEB264-B80E-437D-84B4-DD84352FC9F8}" type="datetimeFigureOut">
              <a:rPr lang="fr-FR" smtClean="0"/>
              <a:t>25/05/2020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1918D12-3061-4D97-82C5-E0AB5FEA0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338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5BEB264-B80E-437D-84B4-DD84352FC9F8}" type="datetimeFigureOut">
              <a:rPr lang="fr-FR" smtClean="0"/>
              <a:t>25/05/2020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1918D12-3061-4D97-82C5-E0AB5FEA0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6185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5BEB264-B80E-437D-84B4-DD84352FC9F8}" type="datetimeFigureOut">
              <a:rPr lang="fr-FR" smtClean="0"/>
              <a:t>25/05/2020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1918D12-3061-4D97-82C5-E0AB5FEA0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5216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098"/>
            <a:ext cx="9144000" cy="6334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17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hyperlink" Target="http://www.urps-med-aura.fr/med/administrator/index.php?option=com_formmaker&amp;task=submits" TargetMode="Externa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2.xml"/><Relationship Id="rId4" Type="http://schemas.openxmlformats.org/officeDocument/2006/relationships/chart" Target="../charts/chart3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6.xml"/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8.xml"/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609"/>
            <a:ext cx="9144000" cy="6511171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353029" y="1234225"/>
            <a:ext cx="843794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cap="small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Covid-19</a:t>
            </a:r>
          </a:p>
          <a:p>
            <a:pPr algn="ctr"/>
            <a:r>
              <a:rPr lang="fr-FR" sz="5400" b="1" cap="small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-</a:t>
            </a:r>
          </a:p>
          <a:p>
            <a:pPr algn="ctr"/>
            <a:r>
              <a:rPr lang="fr-FR" sz="5400" b="1" cap="small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Enquête auprès des médecins libéraux </a:t>
            </a:r>
            <a:r>
              <a:rPr lang="fr-FR" sz="5400" b="1" cap="small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AuRA</a:t>
            </a:r>
            <a:endParaRPr lang="fr-FR" sz="5400" b="1" cap="small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fr-FR" sz="48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  <a:sym typeface="Trebuchet MS" pitchFamily="34" charset="0"/>
              </a:rPr>
              <a:t>				</a:t>
            </a:r>
          </a:p>
          <a:p>
            <a:pPr algn="r"/>
            <a:endParaRPr lang="fr-FR" sz="2000" b="1" dirty="0">
              <a:latin typeface="+mj-lt"/>
              <a:ea typeface="+mj-ea"/>
              <a:cs typeface="+mj-cs"/>
              <a:sym typeface="Trebuchet MS" pitchFamily="34" charset="0"/>
            </a:endParaRPr>
          </a:p>
          <a:p>
            <a:pPr algn="r"/>
            <a:r>
              <a:rPr lang="fr-FR" sz="2000" b="1">
                <a:latin typeface="+mj-lt"/>
                <a:ea typeface="+mj-ea"/>
                <a:cs typeface="+mj-cs"/>
                <a:sym typeface="Trebuchet MS" pitchFamily="34" charset="0"/>
              </a:rPr>
              <a:t>25 </a:t>
            </a:r>
            <a:r>
              <a:rPr lang="fr-FR" sz="2000" b="1" dirty="0">
                <a:latin typeface="+mj-lt"/>
                <a:ea typeface="+mj-ea"/>
                <a:cs typeface="+mj-cs"/>
                <a:sym typeface="Trebuchet MS" pitchFamily="34" charset="0"/>
              </a:rPr>
              <a:t>mai 2020</a:t>
            </a:r>
            <a:endParaRPr lang="fr-FR" sz="4800" b="1" dirty="0">
              <a:latin typeface="+mj-lt"/>
              <a:ea typeface="+mj-ea"/>
              <a:cs typeface="+mj-cs"/>
              <a:sym typeface="Trebuchet MS" pitchFamily="34" charset="0"/>
            </a:endParaRPr>
          </a:p>
          <a:p>
            <a:r>
              <a:rPr lang="fr-FR" sz="20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5948953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8EE829A8-311B-4C89-99C8-47D42118EA75}"/>
              </a:ext>
            </a:extLst>
          </p:cNvPr>
          <p:cNvSpPr txBox="1">
            <a:spLocks/>
          </p:cNvSpPr>
          <p:nvPr/>
        </p:nvSpPr>
        <p:spPr>
          <a:xfrm>
            <a:off x="952500" y="404884"/>
            <a:ext cx="7886699" cy="71200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  <a:t>Résultat de l’enquête</a:t>
            </a: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</a:b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fr-FR" sz="36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BA2B551-ECD1-4EE4-8D8F-4F20AE817D9C}"/>
              </a:ext>
            </a:extLst>
          </p:cNvPr>
          <p:cNvSpPr txBox="1"/>
          <p:nvPr/>
        </p:nvSpPr>
        <p:spPr>
          <a:xfrm>
            <a:off x="873128" y="1456814"/>
            <a:ext cx="76593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fr-FR" b="1" dirty="0"/>
              <a:t>Avez-vous été hospitalisé ?</a:t>
            </a:r>
          </a:p>
          <a:p>
            <a:r>
              <a:rPr lang="fr-FR" b="1" dirty="0">
                <a:solidFill>
                  <a:schemeClr val="bg1">
                    <a:lumMod val="65000"/>
                  </a:schemeClr>
                </a:solidFill>
              </a:rPr>
              <a:t>	Analyse par département</a:t>
            </a:r>
            <a:r>
              <a:rPr lang="fr-FR" b="1" dirty="0"/>
              <a:t> </a:t>
            </a:r>
          </a:p>
          <a:p>
            <a:pPr marL="342900" indent="-342900">
              <a:buFont typeface="Wingdings" pitchFamily="2" charset="2"/>
              <a:buChar char="Ø"/>
            </a:pPr>
            <a:endParaRPr lang="fr-FR" b="1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24C7056-C59E-485E-9DF4-8731615C1533}"/>
              </a:ext>
            </a:extLst>
          </p:cNvPr>
          <p:cNvSpPr txBox="1"/>
          <p:nvPr/>
        </p:nvSpPr>
        <p:spPr>
          <a:xfrm>
            <a:off x="742336" y="5401186"/>
            <a:ext cx="765932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accent2"/>
                </a:solidFill>
                <a:sym typeface="Wingdings 3" panose="05040102010807070707" pitchFamily="18" charset="2"/>
              </a:rPr>
              <a:t> </a:t>
            </a:r>
            <a:r>
              <a:rPr lang="fr-FR" sz="2000" b="1" dirty="0"/>
              <a:t>Parmi les 12 médecins qui ont eu le COVID, 4 ont été hospitalisés dans le Rhône, 3 en Isère, 2 dans la Drôme, 1 en Ardèche, 1 en Savoie et 1 en Haute Savoie.</a:t>
            </a:r>
            <a:endParaRPr lang="fr-FR" sz="2000" dirty="0"/>
          </a:p>
          <a:p>
            <a:endParaRPr lang="fr-FR" dirty="0"/>
          </a:p>
        </p:txBody>
      </p:sp>
      <p:graphicFrame>
        <p:nvGraphicFramePr>
          <p:cNvPr id="10" name="Graphique 9">
            <a:extLst>
              <a:ext uri="{FF2B5EF4-FFF2-40B4-BE49-F238E27FC236}">
                <a16:creationId xmlns:a16="http://schemas.microsoft.com/office/drawing/2014/main" id="{C1205386-6B96-4269-A7BA-4DBFA43122A2}"/>
              </a:ext>
            </a:extLst>
          </p:cNvPr>
          <p:cNvGraphicFramePr>
            <a:graphicFrameLocks/>
          </p:cNvGraphicFramePr>
          <p:nvPr/>
        </p:nvGraphicFramePr>
        <p:xfrm>
          <a:off x="952500" y="1743761"/>
          <a:ext cx="4462463" cy="3414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46E10E57-F88F-49E2-9FF0-21894137C6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1674486"/>
              </p:ext>
            </p:extLst>
          </p:nvPr>
        </p:nvGraphicFramePr>
        <p:xfrm>
          <a:off x="661987" y="2194560"/>
          <a:ext cx="7608885" cy="2963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49179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8EE829A8-311B-4C89-99C8-47D42118EA75}"/>
              </a:ext>
            </a:extLst>
          </p:cNvPr>
          <p:cNvSpPr txBox="1">
            <a:spLocks/>
          </p:cNvSpPr>
          <p:nvPr/>
        </p:nvSpPr>
        <p:spPr>
          <a:xfrm>
            <a:off x="952500" y="404884"/>
            <a:ext cx="7886699" cy="71200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  <a:t>Résultat de l’enquête</a:t>
            </a: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</a:b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fr-FR" sz="36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BA2B551-ECD1-4EE4-8D8F-4F20AE817D9C}"/>
              </a:ext>
            </a:extLst>
          </p:cNvPr>
          <p:cNvSpPr txBox="1"/>
          <p:nvPr/>
        </p:nvSpPr>
        <p:spPr>
          <a:xfrm>
            <a:off x="873128" y="1456814"/>
            <a:ext cx="7659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fr-FR" b="1" dirty="0"/>
              <a:t>Êtes-vous guéri 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24C7056-C59E-485E-9DF4-8731615C1533}"/>
              </a:ext>
            </a:extLst>
          </p:cNvPr>
          <p:cNvSpPr txBox="1"/>
          <p:nvPr/>
        </p:nvSpPr>
        <p:spPr>
          <a:xfrm>
            <a:off x="742336" y="5401186"/>
            <a:ext cx="765932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accent2"/>
                </a:solidFill>
                <a:sym typeface="Wingdings 3" panose="05040102010807070707" pitchFamily="18" charset="2"/>
              </a:rPr>
              <a:t> </a:t>
            </a:r>
            <a:r>
              <a:rPr lang="fr-FR" sz="2000" b="1" dirty="0"/>
              <a:t>Parmi les 132 médecins qui ont eu le COVID, 88% (nb=116) sont guéris.</a:t>
            </a:r>
            <a:endParaRPr lang="fr-FR" sz="2000" dirty="0"/>
          </a:p>
          <a:p>
            <a:endParaRPr lang="fr-FR" dirty="0"/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99A79592-DFD8-4C2A-A107-0FE6A6A600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8724138"/>
              </p:ext>
            </p:extLst>
          </p:nvPr>
        </p:nvGraphicFramePr>
        <p:xfrm>
          <a:off x="2340764" y="1877530"/>
          <a:ext cx="4462463" cy="3414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99A79592-DFD8-4C2A-A107-0FE6A6A600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0619269"/>
              </p:ext>
            </p:extLst>
          </p:nvPr>
        </p:nvGraphicFramePr>
        <p:xfrm>
          <a:off x="2340768" y="1721644"/>
          <a:ext cx="4462463" cy="3414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336047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8EE829A8-311B-4C89-99C8-47D42118EA75}"/>
              </a:ext>
            </a:extLst>
          </p:cNvPr>
          <p:cNvSpPr txBox="1">
            <a:spLocks/>
          </p:cNvSpPr>
          <p:nvPr/>
        </p:nvSpPr>
        <p:spPr>
          <a:xfrm>
            <a:off x="952500" y="404884"/>
            <a:ext cx="7886699" cy="71200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  <a:t>Résultat de l’enquête</a:t>
            </a: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</a:b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fr-FR" sz="36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BA2B551-ECD1-4EE4-8D8F-4F20AE817D9C}"/>
              </a:ext>
            </a:extLst>
          </p:cNvPr>
          <p:cNvSpPr txBox="1"/>
          <p:nvPr/>
        </p:nvSpPr>
        <p:spPr>
          <a:xfrm>
            <a:off x="873128" y="1456814"/>
            <a:ext cx="7659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fr-FR" b="1" dirty="0"/>
              <a:t>Êtes-vous guéri ?</a:t>
            </a:r>
          </a:p>
          <a:p>
            <a:r>
              <a:rPr lang="fr-FR" b="1" dirty="0">
                <a:solidFill>
                  <a:schemeClr val="bg1">
                    <a:lumMod val="65000"/>
                  </a:schemeClr>
                </a:solidFill>
              </a:rPr>
              <a:t>	Analyse par département</a:t>
            </a:r>
            <a:r>
              <a:rPr lang="fr-FR" b="1" dirty="0"/>
              <a:t>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24C7056-C59E-485E-9DF4-8731615C1533}"/>
              </a:ext>
            </a:extLst>
          </p:cNvPr>
          <p:cNvSpPr txBox="1"/>
          <p:nvPr/>
        </p:nvSpPr>
        <p:spPr>
          <a:xfrm>
            <a:off x="742336" y="5401186"/>
            <a:ext cx="765932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accent2"/>
                </a:solidFill>
                <a:sym typeface="Wingdings 3" panose="05040102010807070707" pitchFamily="18" charset="2"/>
              </a:rPr>
              <a:t> </a:t>
            </a:r>
            <a:r>
              <a:rPr lang="fr-FR" sz="2000" b="1" dirty="0"/>
              <a:t>Parmi les médecins répondant qui ont eu le COVID, tous sont guéris dans les départements de l’Ain, de l’Allier, de la Haute Loire et du Puy-de-Dôme. </a:t>
            </a:r>
            <a:endParaRPr lang="fr-FR" sz="2000" dirty="0"/>
          </a:p>
          <a:p>
            <a:endParaRPr lang="fr-FR" dirty="0"/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99A79592-DFD8-4C2A-A107-0FE6A6A600AB}"/>
              </a:ext>
            </a:extLst>
          </p:cNvPr>
          <p:cNvGraphicFramePr>
            <a:graphicFrameLocks/>
          </p:cNvGraphicFramePr>
          <p:nvPr/>
        </p:nvGraphicFramePr>
        <p:xfrm>
          <a:off x="2340764" y="1877530"/>
          <a:ext cx="4462463" cy="3414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99A79592-DFD8-4C2A-A107-0FE6A6A600AB}"/>
              </a:ext>
            </a:extLst>
          </p:cNvPr>
          <p:cNvGraphicFramePr>
            <a:graphicFrameLocks/>
          </p:cNvGraphicFramePr>
          <p:nvPr/>
        </p:nvGraphicFramePr>
        <p:xfrm>
          <a:off x="2340768" y="1721644"/>
          <a:ext cx="4462463" cy="3414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aphique 8">
            <a:extLst>
              <a:ext uri="{FF2B5EF4-FFF2-40B4-BE49-F238E27FC236}">
                <a16:creationId xmlns:a16="http://schemas.microsoft.com/office/drawing/2014/main" id="{4D2F7F42-3C29-4E07-9038-4EEFF753A6E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9238551"/>
              </p:ext>
            </p:extLst>
          </p:nvPr>
        </p:nvGraphicFramePr>
        <p:xfrm>
          <a:off x="1082918" y="2103145"/>
          <a:ext cx="7187953" cy="32980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258541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8EE829A8-311B-4C89-99C8-47D42118EA75}"/>
              </a:ext>
            </a:extLst>
          </p:cNvPr>
          <p:cNvSpPr txBox="1">
            <a:spLocks/>
          </p:cNvSpPr>
          <p:nvPr/>
        </p:nvSpPr>
        <p:spPr>
          <a:xfrm>
            <a:off x="952500" y="404884"/>
            <a:ext cx="7886699" cy="71200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  <a:t>Résultat de l’enquête</a:t>
            </a: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</a:b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fr-FR" sz="36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BA2B551-ECD1-4EE4-8D8F-4F20AE817D9C}"/>
              </a:ext>
            </a:extLst>
          </p:cNvPr>
          <p:cNvSpPr txBox="1"/>
          <p:nvPr/>
        </p:nvSpPr>
        <p:spPr>
          <a:xfrm>
            <a:off x="873128" y="1456814"/>
            <a:ext cx="7659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fr-FR" b="1" dirty="0"/>
              <a:t>Estimez-vous avoir été contaminé durant votre exercice professionnel 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24C7056-C59E-485E-9DF4-8731615C1533}"/>
              </a:ext>
            </a:extLst>
          </p:cNvPr>
          <p:cNvSpPr txBox="1"/>
          <p:nvPr/>
        </p:nvSpPr>
        <p:spPr>
          <a:xfrm>
            <a:off x="742336" y="5401186"/>
            <a:ext cx="765932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accent2"/>
                </a:solidFill>
                <a:sym typeface="Wingdings 3" panose="05040102010807070707" pitchFamily="18" charset="2"/>
              </a:rPr>
              <a:t> </a:t>
            </a:r>
            <a:r>
              <a:rPr lang="fr-FR" sz="2000" b="1" dirty="0"/>
              <a:t>Parmi les 132 médecins qui ont eu le COVID, 45% (nb=59) estiment avoir été contaminé durant leur exercice professionnel.</a:t>
            </a:r>
            <a:endParaRPr lang="fr-FR" sz="2000" dirty="0"/>
          </a:p>
          <a:p>
            <a:endParaRPr lang="fr-FR" dirty="0"/>
          </a:p>
        </p:txBody>
      </p:sp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E13472A9-0D2B-45ED-890E-FE0EF377716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5530019"/>
              </p:ext>
            </p:extLst>
          </p:nvPr>
        </p:nvGraphicFramePr>
        <p:xfrm>
          <a:off x="2340768" y="1721644"/>
          <a:ext cx="4462463" cy="3414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954806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8EE829A8-311B-4C89-99C8-47D42118EA75}"/>
              </a:ext>
            </a:extLst>
          </p:cNvPr>
          <p:cNvSpPr txBox="1">
            <a:spLocks/>
          </p:cNvSpPr>
          <p:nvPr/>
        </p:nvSpPr>
        <p:spPr>
          <a:xfrm>
            <a:off x="952500" y="404884"/>
            <a:ext cx="7886699" cy="71200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  <a:t>Résultat de l’enquête</a:t>
            </a: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</a:b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fr-FR" sz="36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BA2B551-ECD1-4EE4-8D8F-4F20AE817D9C}"/>
              </a:ext>
            </a:extLst>
          </p:cNvPr>
          <p:cNvSpPr txBox="1"/>
          <p:nvPr/>
        </p:nvSpPr>
        <p:spPr>
          <a:xfrm>
            <a:off x="873128" y="1456814"/>
            <a:ext cx="7659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fr-FR" b="1" dirty="0"/>
              <a:t>Estimez-vous avoir été contaminé durant votre exercice professionnel ?</a:t>
            </a:r>
          </a:p>
          <a:p>
            <a:r>
              <a:rPr lang="fr-FR" b="1" dirty="0">
                <a:solidFill>
                  <a:schemeClr val="bg1">
                    <a:lumMod val="65000"/>
                  </a:schemeClr>
                </a:solidFill>
              </a:rPr>
              <a:t>	Analyse par département</a:t>
            </a:r>
            <a:endParaRPr lang="fr-FR" b="1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24C7056-C59E-485E-9DF4-8731615C1533}"/>
              </a:ext>
            </a:extLst>
          </p:cNvPr>
          <p:cNvSpPr txBox="1"/>
          <p:nvPr/>
        </p:nvSpPr>
        <p:spPr>
          <a:xfrm>
            <a:off x="555615" y="5016136"/>
            <a:ext cx="7659321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 3" panose="05040102010807070707" pitchFamily="18" charset="2"/>
              <a:buChar char="["/>
            </a:pPr>
            <a:r>
              <a:rPr lang="fr-FR" sz="2000" b="1" dirty="0"/>
              <a:t>Parmi les 132 médecins qui ont eu le COVID</a:t>
            </a:r>
          </a:p>
          <a:p>
            <a:pPr marL="800100" lvl="1" indent="-342900">
              <a:buFont typeface="Wingdings 3" panose="05040102010807070707" pitchFamily="18" charset="2"/>
              <a:buChar char="["/>
            </a:pPr>
            <a:r>
              <a:rPr lang="fr-FR" sz="2000" b="1" dirty="0"/>
              <a:t>45% (nb=59) estiment avoir été contaminé durant leur exercice professionnel.</a:t>
            </a:r>
          </a:p>
          <a:p>
            <a:pPr marL="800100" lvl="1" indent="-342900">
              <a:buFont typeface="Wingdings 3" panose="05040102010807070707" pitchFamily="18" charset="2"/>
              <a:buChar char="["/>
            </a:pPr>
            <a:r>
              <a:rPr lang="fr-FR" sz="2000" b="1" dirty="0"/>
              <a:t>Et jusqu’à près de 60% dans les départements de la Drôme et de la Haute Savoie.</a:t>
            </a:r>
            <a:endParaRPr lang="fr-FR" sz="2000" dirty="0"/>
          </a:p>
          <a:p>
            <a:endParaRPr lang="fr-FR" dirty="0"/>
          </a:p>
        </p:txBody>
      </p:sp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E13472A9-0D2B-45ED-890E-FE0EF3777163}"/>
              </a:ext>
            </a:extLst>
          </p:cNvPr>
          <p:cNvGraphicFramePr>
            <a:graphicFrameLocks/>
          </p:cNvGraphicFramePr>
          <p:nvPr/>
        </p:nvGraphicFramePr>
        <p:xfrm>
          <a:off x="2340768" y="1721644"/>
          <a:ext cx="4462463" cy="3414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CB7C24A2-87DF-4445-9734-635F7F9BC6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1092132"/>
              </p:ext>
            </p:extLst>
          </p:nvPr>
        </p:nvGraphicFramePr>
        <p:xfrm>
          <a:off x="686407" y="2040458"/>
          <a:ext cx="7715250" cy="2986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05802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8EE829A8-311B-4C89-99C8-47D42118EA75}"/>
              </a:ext>
            </a:extLst>
          </p:cNvPr>
          <p:cNvSpPr txBox="1">
            <a:spLocks/>
          </p:cNvSpPr>
          <p:nvPr/>
        </p:nvSpPr>
        <p:spPr>
          <a:xfrm>
            <a:off x="952500" y="404884"/>
            <a:ext cx="7886699" cy="71200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  <a:t>Résultat de l’enquête</a:t>
            </a: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</a:b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fr-FR" sz="36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BA2B551-ECD1-4EE4-8D8F-4F20AE817D9C}"/>
              </a:ext>
            </a:extLst>
          </p:cNvPr>
          <p:cNvSpPr txBox="1"/>
          <p:nvPr/>
        </p:nvSpPr>
        <p:spPr>
          <a:xfrm>
            <a:off x="873127" y="1288305"/>
            <a:ext cx="7659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fr-FR" b="1" dirty="0"/>
              <a:t>Votre entourage a-t-il été contaminé    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24C7056-C59E-485E-9DF4-8731615C1533}"/>
              </a:ext>
            </a:extLst>
          </p:cNvPr>
          <p:cNvSpPr txBox="1"/>
          <p:nvPr/>
        </p:nvSpPr>
        <p:spPr>
          <a:xfrm>
            <a:off x="742336" y="5401186"/>
            <a:ext cx="81926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accent2"/>
                </a:solidFill>
                <a:sym typeface="Wingdings 3" panose="05040102010807070707" pitchFamily="18" charset="2"/>
              </a:rPr>
              <a:t> </a:t>
            </a:r>
            <a:r>
              <a:rPr lang="fr-FR" sz="2000" b="1" dirty="0"/>
              <a:t>Parmi les 132 médecins qui ont eu le COVID, l’entourage a également été contaminé pour 58% d’entre eux (nb=76).</a:t>
            </a:r>
          </a:p>
          <a:p>
            <a:r>
              <a:rPr lang="fr-FR" sz="2000" dirty="0">
                <a:solidFill>
                  <a:schemeClr val="accent2"/>
                </a:solidFill>
                <a:sym typeface="Wingdings 3" panose="05040102010807070707" pitchFamily="18" charset="2"/>
              </a:rPr>
              <a:t> </a:t>
            </a:r>
            <a:r>
              <a:rPr lang="fr-FR" sz="2000" b="1" dirty="0"/>
              <a:t>Dans 76% des cas (nb=58), l’entourage a été contaminé par le médecin répondant.</a:t>
            </a:r>
            <a:endParaRPr lang="fr-FR" dirty="0"/>
          </a:p>
        </p:txBody>
      </p:sp>
      <p:sp>
        <p:nvSpPr>
          <p:cNvPr id="10" name="Flèche : droite 9">
            <a:extLst>
              <a:ext uri="{FF2B5EF4-FFF2-40B4-BE49-F238E27FC236}">
                <a16:creationId xmlns:a16="http://schemas.microsoft.com/office/drawing/2014/main" id="{2783D735-BABA-468E-965F-4044193D515A}"/>
              </a:ext>
            </a:extLst>
          </p:cNvPr>
          <p:cNvSpPr/>
          <p:nvPr/>
        </p:nvSpPr>
        <p:spPr>
          <a:xfrm>
            <a:off x="4556465" y="3043342"/>
            <a:ext cx="488944" cy="3250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0F48BCB-F71F-43E5-9FA1-F1E62DBB764C}"/>
              </a:ext>
            </a:extLst>
          </p:cNvPr>
          <p:cNvSpPr/>
          <p:nvPr/>
        </p:nvSpPr>
        <p:spPr>
          <a:xfrm>
            <a:off x="4292624" y="2674010"/>
            <a:ext cx="10166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hlinkClick r:id="rId2" tooltip="Cliquez sur l'icône pour trier la colonne"/>
              </a:rPr>
              <a:t>Si "Oui »</a:t>
            </a:r>
            <a:endParaRPr lang="fr-FR" b="1" dirty="0"/>
          </a:p>
        </p:txBody>
      </p:sp>
      <p:graphicFrame>
        <p:nvGraphicFramePr>
          <p:cNvPr id="12" name="Graphique 11">
            <a:extLst>
              <a:ext uri="{FF2B5EF4-FFF2-40B4-BE49-F238E27FC236}">
                <a16:creationId xmlns:a16="http://schemas.microsoft.com/office/drawing/2014/main" id="{C1BA5771-C6C2-4439-8D6D-E7C36428FB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4012271"/>
              </p:ext>
            </p:extLst>
          </p:nvPr>
        </p:nvGraphicFramePr>
        <p:xfrm>
          <a:off x="610862" y="1657637"/>
          <a:ext cx="3945603" cy="33474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Graphique 12">
            <a:extLst>
              <a:ext uri="{FF2B5EF4-FFF2-40B4-BE49-F238E27FC236}">
                <a16:creationId xmlns:a16="http://schemas.microsoft.com/office/drawing/2014/main" id="{2ADF509D-A9F3-4AD4-BDA4-295C793FB8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5600312"/>
              </p:ext>
            </p:extLst>
          </p:nvPr>
        </p:nvGraphicFramePr>
        <p:xfrm>
          <a:off x="5451566" y="1590343"/>
          <a:ext cx="3692434" cy="33474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887481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8EE829A8-311B-4C89-99C8-47D42118EA75}"/>
              </a:ext>
            </a:extLst>
          </p:cNvPr>
          <p:cNvSpPr txBox="1">
            <a:spLocks/>
          </p:cNvSpPr>
          <p:nvPr/>
        </p:nvSpPr>
        <p:spPr>
          <a:xfrm>
            <a:off x="952500" y="404884"/>
            <a:ext cx="7886699" cy="71200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  <a:t>Résultat de l’enquête</a:t>
            </a: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</a:b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fr-FR" sz="36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BA2B551-ECD1-4EE4-8D8F-4F20AE817D9C}"/>
              </a:ext>
            </a:extLst>
          </p:cNvPr>
          <p:cNvSpPr txBox="1"/>
          <p:nvPr/>
        </p:nvSpPr>
        <p:spPr>
          <a:xfrm>
            <a:off x="873128" y="1456814"/>
            <a:ext cx="7659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fr-FR" b="1" dirty="0"/>
              <a:t>Avez-vous été vacciné contre la grippe saisonnière 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24C7056-C59E-485E-9DF4-8731615C1533}"/>
              </a:ext>
            </a:extLst>
          </p:cNvPr>
          <p:cNvSpPr txBox="1"/>
          <p:nvPr/>
        </p:nvSpPr>
        <p:spPr>
          <a:xfrm>
            <a:off x="742336" y="5401186"/>
            <a:ext cx="765932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accent2"/>
                </a:solidFill>
                <a:sym typeface="Wingdings 3" panose="05040102010807070707" pitchFamily="18" charset="2"/>
              </a:rPr>
              <a:t> </a:t>
            </a:r>
            <a:r>
              <a:rPr lang="fr-FR" sz="2000" b="1" dirty="0"/>
              <a:t>Parmi les 1 473 répondants, 78% (nb=1 145) ont été vacciné contre la grippe.</a:t>
            </a:r>
            <a:endParaRPr lang="fr-FR" sz="2000" dirty="0"/>
          </a:p>
          <a:p>
            <a:endParaRPr lang="fr-FR" dirty="0"/>
          </a:p>
        </p:txBody>
      </p:sp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4294AABF-A154-47D7-AEBF-E6F5C88EA1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1621144"/>
              </p:ext>
            </p:extLst>
          </p:nvPr>
        </p:nvGraphicFramePr>
        <p:xfrm>
          <a:off x="2410437" y="1906310"/>
          <a:ext cx="4462463" cy="3414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4294AABF-A154-47D7-AEBF-E6F5C88EA1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2117886"/>
              </p:ext>
            </p:extLst>
          </p:nvPr>
        </p:nvGraphicFramePr>
        <p:xfrm>
          <a:off x="2340768" y="1721644"/>
          <a:ext cx="4462463" cy="3414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aphique 8">
            <a:extLst>
              <a:ext uri="{FF2B5EF4-FFF2-40B4-BE49-F238E27FC236}">
                <a16:creationId xmlns:a16="http://schemas.microsoft.com/office/drawing/2014/main" id="{4294AABF-A154-47D7-AEBF-E6F5C88EA1BC}"/>
              </a:ext>
            </a:extLst>
          </p:cNvPr>
          <p:cNvGraphicFramePr>
            <a:graphicFrameLocks/>
          </p:cNvGraphicFramePr>
          <p:nvPr/>
        </p:nvGraphicFramePr>
        <p:xfrm>
          <a:off x="2493168" y="1874044"/>
          <a:ext cx="4462463" cy="3414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1957847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8EE829A8-311B-4C89-99C8-47D42118EA75}"/>
              </a:ext>
            </a:extLst>
          </p:cNvPr>
          <p:cNvSpPr txBox="1">
            <a:spLocks/>
          </p:cNvSpPr>
          <p:nvPr/>
        </p:nvSpPr>
        <p:spPr>
          <a:xfrm>
            <a:off x="952500" y="404884"/>
            <a:ext cx="7886699" cy="71200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  <a:t>Résultat de l’enquête</a:t>
            </a: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</a:b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fr-FR" sz="36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BA2B551-ECD1-4EE4-8D8F-4F20AE817D9C}"/>
              </a:ext>
            </a:extLst>
          </p:cNvPr>
          <p:cNvSpPr txBox="1"/>
          <p:nvPr/>
        </p:nvSpPr>
        <p:spPr>
          <a:xfrm>
            <a:off x="873128" y="1456814"/>
            <a:ext cx="7659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fr-FR" b="1" dirty="0"/>
              <a:t>Avez-vous été vacciné contre la grippe saisonnière ?</a:t>
            </a:r>
          </a:p>
          <a:p>
            <a:r>
              <a:rPr lang="fr-FR" b="1" dirty="0">
                <a:solidFill>
                  <a:schemeClr val="bg1">
                    <a:lumMod val="65000"/>
                  </a:schemeClr>
                </a:solidFill>
              </a:rPr>
              <a:t>	Analyse par département</a:t>
            </a:r>
            <a:endParaRPr lang="fr-FR" b="1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24C7056-C59E-485E-9DF4-8731615C1533}"/>
              </a:ext>
            </a:extLst>
          </p:cNvPr>
          <p:cNvSpPr txBox="1"/>
          <p:nvPr/>
        </p:nvSpPr>
        <p:spPr>
          <a:xfrm>
            <a:off x="742336" y="5401186"/>
            <a:ext cx="765932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accent2"/>
                </a:solidFill>
                <a:sym typeface="Wingdings 3" panose="05040102010807070707" pitchFamily="18" charset="2"/>
              </a:rPr>
              <a:t> </a:t>
            </a:r>
            <a:r>
              <a:rPr lang="fr-FR" sz="2000" b="1" dirty="0"/>
              <a:t>Parmi les 1 473 répondants, 78% ont été vacciné contre la grippe (de 67% dans l’Allier à plus de 83% dans le Puy-de-Dôme)</a:t>
            </a:r>
            <a:endParaRPr lang="fr-FR" sz="2000" dirty="0"/>
          </a:p>
          <a:p>
            <a:endParaRPr lang="fr-FR" dirty="0"/>
          </a:p>
        </p:txBody>
      </p:sp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4294AABF-A154-47D7-AEBF-E6F5C88EA1BC}"/>
              </a:ext>
            </a:extLst>
          </p:cNvPr>
          <p:cNvGraphicFramePr>
            <a:graphicFrameLocks/>
          </p:cNvGraphicFramePr>
          <p:nvPr/>
        </p:nvGraphicFramePr>
        <p:xfrm>
          <a:off x="2410437" y="1906310"/>
          <a:ext cx="4462463" cy="3414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4294AABF-A154-47D7-AEBF-E6F5C88EA1BC}"/>
              </a:ext>
            </a:extLst>
          </p:cNvPr>
          <p:cNvGraphicFramePr>
            <a:graphicFrameLocks/>
          </p:cNvGraphicFramePr>
          <p:nvPr/>
        </p:nvGraphicFramePr>
        <p:xfrm>
          <a:off x="2340768" y="1721644"/>
          <a:ext cx="4462463" cy="3414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aphique 8">
            <a:extLst>
              <a:ext uri="{FF2B5EF4-FFF2-40B4-BE49-F238E27FC236}">
                <a16:creationId xmlns:a16="http://schemas.microsoft.com/office/drawing/2014/main" id="{4294AABF-A154-47D7-AEBF-E6F5C88EA1BC}"/>
              </a:ext>
            </a:extLst>
          </p:cNvPr>
          <p:cNvGraphicFramePr>
            <a:graphicFrameLocks/>
          </p:cNvGraphicFramePr>
          <p:nvPr/>
        </p:nvGraphicFramePr>
        <p:xfrm>
          <a:off x="2493168" y="1874044"/>
          <a:ext cx="4462463" cy="3414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Graphique 12">
            <a:extLst>
              <a:ext uri="{FF2B5EF4-FFF2-40B4-BE49-F238E27FC236}">
                <a16:creationId xmlns:a16="http://schemas.microsoft.com/office/drawing/2014/main" id="{FD749650-D98A-4E64-80BE-DA256D2507B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2296734"/>
              </p:ext>
            </p:extLst>
          </p:nvPr>
        </p:nvGraphicFramePr>
        <p:xfrm>
          <a:off x="1287166" y="2150174"/>
          <a:ext cx="6794387" cy="3323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1737973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8EE829A8-311B-4C89-99C8-47D42118EA75}"/>
              </a:ext>
            </a:extLst>
          </p:cNvPr>
          <p:cNvSpPr txBox="1">
            <a:spLocks/>
          </p:cNvSpPr>
          <p:nvPr/>
        </p:nvSpPr>
        <p:spPr>
          <a:xfrm>
            <a:off x="952500" y="404884"/>
            <a:ext cx="7886699" cy="71200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  <a:t>Résultat de l’enquête</a:t>
            </a: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</a:b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fr-FR" sz="36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BA2B551-ECD1-4EE4-8D8F-4F20AE817D9C}"/>
              </a:ext>
            </a:extLst>
          </p:cNvPr>
          <p:cNvSpPr txBox="1"/>
          <p:nvPr/>
        </p:nvSpPr>
        <p:spPr>
          <a:xfrm>
            <a:off x="873128" y="1456814"/>
            <a:ext cx="7659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fr-FR" b="1" dirty="0"/>
              <a:t>Avez-vous dû vous arrêter de travailler 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24C7056-C59E-485E-9DF4-8731615C1533}"/>
              </a:ext>
            </a:extLst>
          </p:cNvPr>
          <p:cNvSpPr txBox="1"/>
          <p:nvPr/>
        </p:nvSpPr>
        <p:spPr>
          <a:xfrm>
            <a:off x="742336" y="5401186"/>
            <a:ext cx="765932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accent2"/>
                </a:solidFill>
                <a:sym typeface="Wingdings 3" panose="05040102010807070707" pitchFamily="18" charset="2"/>
              </a:rPr>
              <a:t> </a:t>
            </a:r>
            <a:r>
              <a:rPr lang="fr-FR" sz="2000" b="1" dirty="0"/>
              <a:t>8% (nb=112) ont arrêté de travailler à cause de leur positivité au Covid-19</a:t>
            </a:r>
          </a:p>
          <a:p>
            <a:r>
              <a:rPr lang="fr-FR" sz="2000" dirty="0">
                <a:solidFill>
                  <a:schemeClr val="accent2"/>
                </a:solidFill>
                <a:sym typeface="Wingdings 3" panose="05040102010807070707" pitchFamily="18" charset="2"/>
              </a:rPr>
              <a:t> </a:t>
            </a:r>
            <a:r>
              <a:rPr lang="fr-FR" sz="2000" b="1" dirty="0"/>
              <a:t>25% (nb=366) ont arrêté de travailler à cause du confinement.</a:t>
            </a:r>
            <a:endParaRPr lang="fr-FR" sz="2000" dirty="0"/>
          </a:p>
          <a:p>
            <a:endParaRPr lang="fr-FR" dirty="0"/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4AB48021-2C8B-455B-A807-434FD1C0F5FF}"/>
              </a:ext>
            </a:extLst>
          </p:cNvPr>
          <p:cNvGraphicFramePr>
            <a:graphicFrameLocks/>
          </p:cNvGraphicFramePr>
          <p:nvPr/>
        </p:nvGraphicFramePr>
        <p:xfrm>
          <a:off x="1359693" y="1983581"/>
          <a:ext cx="6424613" cy="2890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90374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8EE829A8-311B-4C89-99C8-47D42118EA75}"/>
              </a:ext>
            </a:extLst>
          </p:cNvPr>
          <p:cNvSpPr txBox="1">
            <a:spLocks/>
          </p:cNvSpPr>
          <p:nvPr/>
        </p:nvSpPr>
        <p:spPr>
          <a:xfrm>
            <a:off x="952500" y="404884"/>
            <a:ext cx="7886699" cy="71200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  <a:t>Résultat de l’enquête</a:t>
            </a: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</a:b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fr-FR" sz="36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BA2B551-ECD1-4EE4-8D8F-4F20AE817D9C}"/>
              </a:ext>
            </a:extLst>
          </p:cNvPr>
          <p:cNvSpPr txBox="1"/>
          <p:nvPr/>
        </p:nvSpPr>
        <p:spPr>
          <a:xfrm>
            <a:off x="873128" y="1456814"/>
            <a:ext cx="7659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fr-FR" b="1" dirty="0"/>
              <a:t>Avez-vous dû vous arrêter de travailler ?</a:t>
            </a:r>
          </a:p>
          <a:p>
            <a:r>
              <a:rPr lang="fr-FR" b="1" dirty="0">
                <a:solidFill>
                  <a:schemeClr val="bg1">
                    <a:lumMod val="65000"/>
                  </a:schemeClr>
                </a:solidFill>
              </a:rPr>
              <a:t>	Analyse par département</a:t>
            </a:r>
            <a:endParaRPr lang="fr-FR" b="1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24C7056-C59E-485E-9DF4-8731615C1533}"/>
              </a:ext>
            </a:extLst>
          </p:cNvPr>
          <p:cNvSpPr txBox="1"/>
          <p:nvPr/>
        </p:nvSpPr>
        <p:spPr>
          <a:xfrm>
            <a:off x="742339" y="5401186"/>
            <a:ext cx="765932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accent2"/>
                </a:solidFill>
                <a:sym typeface="Wingdings 3" panose="05040102010807070707" pitchFamily="18" charset="2"/>
              </a:rPr>
              <a:t> </a:t>
            </a:r>
            <a:r>
              <a:rPr lang="fr-FR" sz="2000" b="1" dirty="0"/>
              <a:t>46 médecins du Rhône (10%) ont arrêté de travailler à cause de leur positivité au Covid-19</a:t>
            </a:r>
          </a:p>
          <a:p>
            <a:r>
              <a:rPr lang="fr-FR" sz="2000" dirty="0">
                <a:solidFill>
                  <a:schemeClr val="accent2"/>
                </a:solidFill>
                <a:sym typeface="Wingdings 3" panose="05040102010807070707" pitchFamily="18" charset="2"/>
              </a:rPr>
              <a:t> </a:t>
            </a:r>
            <a:r>
              <a:rPr lang="fr-FR" sz="2000" b="1" dirty="0"/>
              <a:t>131 médecins du Rhône (28,5%) ont arrêté de travailler à cause du confinement.</a:t>
            </a:r>
            <a:endParaRPr lang="fr-FR" sz="2000" dirty="0"/>
          </a:p>
          <a:p>
            <a:endParaRPr lang="fr-FR" dirty="0"/>
          </a:p>
        </p:txBody>
      </p:sp>
      <p:graphicFrame>
        <p:nvGraphicFramePr>
          <p:cNvPr id="9" name="Graphique 8">
            <a:extLst>
              <a:ext uri="{FF2B5EF4-FFF2-40B4-BE49-F238E27FC236}">
                <a16:creationId xmlns:a16="http://schemas.microsoft.com/office/drawing/2014/main" id="{075AECEC-9396-4A3C-9A88-681457E4AA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4273328"/>
              </p:ext>
            </p:extLst>
          </p:nvPr>
        </p:nvGraphicFramePr>
        <p:xfrm>
          <a:off x="952500" y="1948373"/>
          <a:ext cx="7043738" cy="3452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3641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350750-A001-4385-8695-047463E6F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435225"/>
            <a:ext cx="7886700" cy="1422672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Pour mieux défendre les soignants libéraux, nous aimerions </a:t>
            </a:r>
            <a:r>
              <a:rPr lang="fr-FR" b="1" dirty="0"/>
              <a:t>connaître l’impact de l’épidémie sur leur santé</a:t>
            </a:r>
            <a:r>
              <a:rPr lang="fr-FR" dirty="0"/>
              <a:t>.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8EE829A8-311B-4C89-99C8-47D42118EA75}"/>
              </a:ext>
            </a:extLst>
          </p:cNvPr>
          <p:cNvSpPr txBox="1">
            <a:spLocks/>
          </p:cNvSpPr>
          <p:nvPr/>
        </p:nvSpPr>
        <p:spPr>
          <a:xfrm>
            <a:off x="1331168" y="404884"/>
            <a:ext cx="7508031" cy="71200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  <a:t>Objectif de l’enquête</a:t>
            </a: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</a:b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3711321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8EE829A8-311B-4C89-99C8-47D42118EA75}"/>
              </a:ext>
            </a:extLst>
          </p:cNvPr>
          <p:cNvSpPr txBox="1">
            <a:spLocks/>
          </p:cNvSpPr>
          <p:nvPr/>
        </p:nvSpPr>
        <p:spPr>
          <a:xfrm>
            <a:off x="952500" y="404884"/>
            <a:ext cx="7886699" cy="71200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  <a:t>Résultat de l’enquête</a:t>
            </a: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</a:b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fr-FR" sz="36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BA2B551-ECD1-4EE4-8D8F-4F20AE817D9C}"/>
              </a:ext>
            </a:extLst>
          </p:cNvPr>
          <p:cNvSpPr txBox="1"/>
          <p:nvPr/>
        </p:nvSpPr>
        <p:spPr>
          <a:xfrm>
            <a:off x="952500" y="1276761"/>
            <a:ext cx="8191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fr-FR" b="1" dirty="0"/>
              <a:t>Avez-vous eu connaissance du décès du Covid-19 d’un collègue autour de vous ?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24C7056-C59E-485E-9DF4-8731615C1533}"/>
              </a:ext>
            </a:extLst>
          </p:cNvPr>
          <p:cNvSpPr txBox="1"/>
          <p:nvPr/>
        </p:nvSpPr>
        <p:spPr>
          <a:xfrm>
            <a:off x="742336" y="5401186"/>
            <a:ext cx="830587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accent2"/>
                </a:solidFill>
                <a:sym typeface="Wingdings 3" panose="05040102010807070707" pitchFamily="18" charset="2"/>
              </a:rPr>
              <a:t> </a:t>
            </a:r>
            <a:r>
              <a:rPr lang="fr-FR" sz="2000" b="1" dirty="0"/>
              <a:t>Parmi les 1 473 répondants, 10% (nb=143) ont eu connaissance du décès du Covid-19 d’un collègue. </a:t>
            </a:r>
            <a:endParaRPr lang="fr-FR" sz="2000" dirty="0"/>
          </a:p>
          <a:p>
            <a:endParaRPr lang="fr-FR" dirty="0"/>
          </a:p>
        </p:txBody>
      </p:sp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4F84BB87-A729-4742-BC1C-258982F0DC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4093507"/>
              </p:ext>
            </p:extLst>
          </p:nvPr>
        </p:nvGraphicFramePr>
        <p:xfrm>
          <a:off x="2340768" y="1721644"/>
          <a:ext cx="4462463" cy="3414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4F84BB87-A729-4742-BC1C-258982F0DCBE}"/>
              </a:ext>
            </a:extLst>
          </p:cNvPr>
          <p:cNvGraphicFramePr>
            <a:graphicFrameLocks/>
          </p:cNvGraphicFramePr>
          <p:nvPr/>
        </p:nvGraphicFramePr>
        <p:xfrm>
          <a:off x="2493168" y="1874044"/>
          <a:ext cx="4462463" cy="3414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491256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8EE829A8-311B-4C89-99C8-47D42118EA75}"/>
              </a:ext>
            </a:extLst>
          </p:cNvPr>
          <p:cNvSpPr txBox="1">
            <a:spLocks/>
          </p:cNvSpPr>
          <p:nvPr/>
        </p:nvSpPr>
        <p:spPr>
          <a:xfrm>
            <a:off x="952500" y="404884"/>
            <a:ext cx="7886699" cy="71200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  <a:t>Résultat de l’enquête</a:t>
            </a: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</a:b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fr-FR" sz="36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BA2B551-ECD1-4EE4-8D8F-4F20AE817D9C}"/>
              </a:ext>
            </a:extLst>
          </p:cNvPr>
          <p:cNvSpPr txBox="1"/>
          <p:nvPr/>
        </p:nvSpPr>
        <p:spPr>
          <a:xfrm>
            <a:off x="952500" y="1276761"/>
            <a:ext cx="8191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fr-FR" b="1" dirty="0"/>
              <a:t>Avez-vous eu connaissance du décès du Covid-19 d’un collègue autour de vous ?</a:t>
            </a:r>
          </a:p>
          <a:p>
            <a:r>
              <a:rPr lang="fr-FR" b="1" dirty="0">
                <a:solidFill>
                  <a:schemeClr val="bg1">
                    <a:lumMod val="65000"/>
                  </a:schemeClr>
                </a:solidFill>
              </a:rPr>
              <a:t>	Analyse par département</a:t>
            </a:r>
            <a:r>
              <a:rPr lang="fr-FR" b="1" dirty="0"/>
              <a:t>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24C7056-C59E-485E-9DF4-8731615C1533}"/>
              </a:ext>
            </a:extLst>
          </p:cNvPr>
          <p:cNvSpPr txBox="1"/>
          <p:nvPr/>
        </p:nvSpPr>
        <p:spPr>
          <a:xfrm>
            <a:off x="751045" y="5285002"/>
            <a:ext cx="830587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accent2"/>
                </a:solidFill>
                <a:sym typeface="Wingdings 3" panose="05040102010807070707" pitchFamily="18" charset="2"/>
              </a:rPr>
              <a:t> </a:t>
            </a:r>
            <a:r>
              <a:rPr lang="fr-FR" sz="2000" b="1" dirty="0"/>
              <a:t>Parmi les répondants, 59% (nb=63) des médecins du Puy-de-Dôme ont eu connaissance du décès du Covid-19 d’un collègue. </a:t>
            </a:r>
            <a:endParaRPr lang="fr-FR" sz="2000" dirty="0"/>
          </a:p>
          <a:p>
            <a:endParaRPr lang="fr-FR" dirty="0"/>
          </a:p>
        </p:txBody>
      </p:sp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4F84BB87-A729-4742-BC1C-258982F0DCBE}"/>
              </a:ext>
            </a:extLst>
          </p:cNvPr>
          <p:cNvGraphicFramePr>
            <a:graphicFrameLocks/>
          </p:cNvGraphicFramePr>
          <p:nvPr/>
        </p:nvGraphicFramePr>
        <p:xfrm>
          <a:off x="2340768" y="1721644"/>
          <a:ext cx="4462463" cy="3414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Graphique 8">
            <a:extLst>
              <a:ext uri="{FF2B5EF4-FFF2-40B4-BE49-F238E27FC236}">
                <a16:creationId xmlns:a16="http://schemas.microsoft.com/office/drawing/2014/main" id="{28FC5536-6AD9-425E-A472-AEEEFC98E1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9973498"/>
              </p:ext>
            </p:extLst>
          </p:nvPr>
        </p:nvGraphicFramePr>
        <p:xfrm>
          <a:off x="1307714" y="1923092"/>
          <a:ext cx="7043806" cy="31017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913304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55667" y="3106139"/>
            <a:ext cx="7508031" cy="712006"/>
          </a:xfrm>
        </p:spPr>
        <p:txBody>
          <a:bodyPr/>
          <a:lstStyle/>
          <a:p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  <a:t>Merci pour votre attention</a:t>
            </a: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</a:b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963288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350750-A001-4385-8695-047463E6F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574" y="1573075"/>
            <a:ext cx="8210549" cy="4540341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fr-FR" sz="3200" dirty="0"/>
              <a:t>13 888 médecins libéraux installés en </a:t>
            </a:r>
            <a:r>
              <a:rPr lang="fr-FR" sz="3200" dirty="0" err="1"/>
              <a:t>AuRA</a:t>
            </a:r>
            <a:endParaRPr lang="fr-FR" sz="3200" dirty="0"/>
          </a:p>
          <a:p>
            <a:pPr marL="0" indent="0" algn="just">
              <a:lnSpc>
                <a:spcPct val="100000"/>
              </a:lnSpc>
              <a:buNone/>
            </a:pPr>
            <a:endParaRPr lang="fr-FR" sz="1200" dirty="0"/>
          </a:p>
          <a:p>
            <a:pPr marL="0" indent="0" algn="just">
              <a:lnSpc>
                <a:spcPct val="100000"/>
              </a:lnSpc>
              <a:buNone/>
            </a:pPr>
            <a:r>
              <a:rPr lang="fr-FR" sz="3200" dirty="0"/>
              <a:t>Enquête envoyée par mail le 27 avril 2020 à :</a:t>
            </a:r>
          </a:p>
          <a:p>
            <a:pPr lvl="1" algn="just">
              <a:lnSpc>
                <a:spcPct val="100000"/>
              </a:lnSpc>
            </a:pPr>
            <a:r>
              <a:rPr lang="fr-FR" sz="2800" dirty="0">
                <a:solidFill>
                  <a:schemeClr val="accent5">
                    <a:lumMod val="75000"/>
                  </a:schemeClr>
                </a:solidFill>
              </a:rPr>
              <a:t>9 098 médecins libéraux</a:t>
            </a:r>
          </a:p>
          <a:p>
            <a:pPr lvl="1" algn="just">
              <a:lnSpc>
                <a:spcPct val="100000"/>
              </a:lnSpc>
            </a:pPr>
            <a:r>
              <a:rPr lang="fr-FR" sz="2800" dirty="0">
                <a:solidFill>
                  <a:schemeClr val="accent5">
                    <a:lumMod val="75000"/>
                  </a:schemeClr>
                </a:solidFill>
              </a:rPr>
              <a:t>54 médecins remplaçants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fr-FR" sz="1200" dirty="0"/>
          </a:p>
          <a:p>
            <a:pPr marL="0" indent="0" algn="just">
              <a:lnSpc>
                <a:spcPct val="100000"/>
              </a:lnSpc>
              <a:buNone/>
            </a:pPr>
            <a:r>
              <a:rPr lang="fr-FR" sz="3200" dirty="0"/>
              <a:t>Enquête clôturée le 6 mai 2020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fr-FR" sz="1200" dirty="0"/>
          </a:p>
          <a:p>
            <a:pPr marL="0" indent="0" algn="just">
              <a:lnSpc>
                <a:spcPct val="100000"/>
              </a:lnSpc>
              <a:buNone/>
            </a:pPr>
            <a:r>
              <a:rPr lang="fr-FR" sz="3200" dirty="0"/>
              <a:t>1 473 réponses réceptionnées : 	</a:t>
            </a:r>
          </a:p>
          <a:p>
            <a:pPr lvl="1" algn="just">
              <a:lnSpc>
                <a:spcPct val="100000"/>
              </a:lnSpc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Taux de réponse 16,1%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8EE829A8-311B-4C89-99C8-47D42118EA75}"/>
              </a:ext>
            </a:extLst>
          </p:cNvPr>
          <p:cNvSpPr txBox="1">
            <a:spLocks/>
          </p:cNvSpPr>
          <p:nvPr/>
        </p:nvSpPr>
        <p:spPr>
          <a:xfrm>
            <a:off x="952500" y="404884"/>
            <a:ext cx="7886699" cy="71200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  <a:t>Enquête auprès des médecins libéraux</a:t>
            </a: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</a:b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997159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8EE829A8-311B-4C89-99C8-47D42118EA75}"/>
              </a:ext>
            </a:extLst>
          </p:cNvPr>
          <p:cNvSpPr txBox="1">
            <a:spLocks/>
          </p:cNvSpPr>
          <p:nvPr/>
        </p:nvSpPr>
        <p:spPr>
          <a:xfrm>
            <a:off x="952500" y="404884"/>
            <a:ext cx="7886699" cy="71200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  <a:t>Résultat de l’enquête</a:t>
            </a: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</a:b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fr-FR" sz="36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F73C420-B1AC-4467-BBA5-43310C9EF283}"/>
              </a:ext>
            </a:extLst>
          </p:cNvPr>
          <p:cNvSpPr txBox="1"/>
          <p:nvPr/>
        </p:nvSpPr>
        <p:spPr>
          <a:xfrm>
            <a:off x="752031" y="1020266"/>
            <a:ext cx="83919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Identité des répondants</a:t>
            </a:r>
            <a:endParaRPr lang="fr-FR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7610A0A8-63EA-4CA9-B5B5-3E9157018F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420254"/>
              </p:ext>
            </p:extLst>
          </p:nvPr>
        </p:nvGraphicFramePr>
        <p:xfrm>
          <a:off x="666205" y="2249099"/>
          <a:ext cx="2582091" cy="24428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Graphique 9">
            <a:extLst>
              <a:ext uri="{FF2B5EF4-FFF2-40B4-BE49-F238E27FC236}">
                <a16:creationId xmlns:a16="http://schemas.microsoft.com/office/drawing/2014/main" id="{7610A0A8-63EA-4CA9-B5B5-3E9157018F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523730"/>
              </p:ext>
            </p:extLst>
          </p:nvPr>
        </p:nvGraphicFramePr>
        <p:xfrm>
          <a:off x="199273" y="1646411"/>
          <a:ext cx="2795996" cy="1978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1BCC8EC1-6727-443D-A8DF-8AA6AD379B02}"/>
              </a:ext>
            </a:extLst>
          </p:cNvPr>
          <p:cNvSpPr txBox="1"/>
          <p:nvPr/>
        </p:nvSpPr>
        <p:spPr>
          <a:xfrm>
            <a:off x="5538238" y="4206240"/>
            <a:ext cx="3605762" cy="27238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1 473 réponses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56 % de femmes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58,5% de généralistes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11% de « plus de 65 ans »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31% sont installés dans le Rhône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</p:txBody>
      </p:sp>
      <p:graphicFrame>
        <p:nvGraphicFramePr>
          <p:cNvPr id="13" name="Graphique 12">
            <a:extLst>
              <a:ext uri="{FF2B5EF4-FFF2-40B4-BE49-F238E27FC236}">
                <a16:creationId xmlns:a16="http://schemas.microsoft.com/office/drawing/2014/main" id="{7610A0A8-63EA-4CA9-B5B5-3E9157018F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7188674"/>
              </p:ext>
            </p:extLst>
          </p:nvPr>
        </p:nvGraphicFramePr>
        <p:xfrm>
          <a:off x="137088" y="1600321"/>
          <a:ext cx="2503247" cy="2344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Graphique 13">
            <a:extLst>
              <a:ext uri="{FF2B5EF4-FFF2-40B4-BE49-F238E27FC236}">
                <a16:creationId xmlns:a16="http://schemas.microsoft.com/office/drawing/2014/main" id="{7D811050-C29E-4803-AD23-0BBC6860287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9595492"/>
              </p:ext>
            </p:extLst>
          </p:nvPr>
        </p:nvGraphicFramePr>
        <p:xfrm>
          <a:off x="2456050" y="1591629"/>
          <a:ext cx="3395799" cy="2275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6" name="Graphique 15">
            <a:extLst>
              <a:ext uri="{FF2B5EF4-FFF2-40B4-BE49-F238E27FC236}">
                <a16:creationId xmlns:a16="http://schemas.microsoft.com/office/drawing/2014/main" id="{E7E21D74-217C-4F42-AEF2-DC4332C8D6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6163926"/>
              </p:ext>
            </p:extLst>
          </p:nvPr>
        </p:nvGraphicFramePr>
        <p:xfrm>
          <a:off x="5851849" y="1572610"/>
          <a:ext cx="3292151" cy="2723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7" name="Graphique 16">
            <a:extLst>
              <a:ext uri="{FF2B5EF4-FFF2-40B4-BE49-F238E27FC236}">
                <a16:creationId xmlns:a16="http://schemas.microsoft.com/office/drawing/2014/main" id="{E73DAAC0-7E0D-4142-B82E-9A7355C0AB1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2124062"/>
              </p:ext>
            </p:extLst>
          </p:nvPr>
        </p:nvGraphicFramePr>
        <p:xfrm>
          <a:off x="375417" y="3944759"/>
          <a:ext cx="4954229" cy="2723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308409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8EE829A8-311B-4C89-99C8-47D42118EA75}"/>
              </a:ext>
            </a:extLst>
          </p:cNvPr>
          <p:cNvSpPr txBox="1">
            <a:spLocks/>
          </p:cNvSpPr>
          <p:nvPr/>
        </p:nvSpPr>
        <p:spPr>
          <a:xfrm>
            <a:off x="952500" y="404884"/>
            <a:ext cx="7886699" cy="71200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  <a:t>Résultat de l’enquête</a:t>
            </a: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</a:b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fr-FR" sz="36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BA2B551-ECD1-4EE4-8D8F-4F20AE817D9C}"/>
              </a:ext>
            </a:extLst>
          </p:cNvPr>
          <p:cNvSpPr txBox="1"/>
          <p:nvPr/>
        </p:nvSpPr>
        <p:spPr>
          <a:xfrm>
            <a:off x="952500" y="1356061"/>
            <a:ext cx="7056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fr-FR" b="1" dirty="0"/>
              <a:t>Avez-vous été atteint par le COVID-19 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24C7056-C59E-485E-9DF4-8731615C1533}"/>
              </a:ext>
            </a:extLst>
          </p:cNvPr>
          <p:cNvSpPr txBox="1"/>
          <p:nvPr/>
        </p:nvSpPr>
        <p:spPr>
          <a:xfrm>
            <a:off x="735741" y="5451565"/>
            <a:ext cx="76593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accent2"/>
                </a:solidFill>
                <a:sym typeface="Wingdings 3" panose="05040102010807070707" pitchFamily="18" charset="2"/>
              </a:rPr>
              <a:t> </a:t>
            </a:r>
            <a:r>
              <a:rPr lang="fr-FR" sz="2000" b="1" dirty="0"/>
              <a:t>9% des répondants (nb=132) ont eu le Covid-19</a:t>
            </a:r>
          </a:p>
          <a:p>
            <a:r>
              <a:rPr lang="fr-FR" sz="2000" dirty="0">
                <a:solidFill>
                  <a:schemeClr val="accent2"/>
                </a:solidFill>
                <a:sym typeface="Wingdings 3" panose="05040102010807070707" pitchFamily="18" charset="2"/>
              </a:rPr>
              <a:t> </a:t>
            </a:r>
            <a:r>
              <a:rPr lang="fr-FR" sz="2000" b="1" dirty="0">
                <a:sym typeface="Wingdings 3" panose="05040102010807070707" pitchFamily="18" charset="2"/>
              </a:rPr>
              <a:t>37% </a:t>
            </a:r>
            <a:r>
              <a:rPr lang="fr-FR" sz="2000" b="1" dirty="0"/>
              <a:t>des répondants « ne savent pas » </a:t>
            </a:r>
            <a:endParaRPr lang="fr-FR" dirty="0"/>
          </a:p>
        </p:txBody>
      </p:sp>
      <p:sp>
        <p:nvSpPr>
          <p:cNvPr id="9" name="Flèche : droite 8">
            <a:extLst>
              <a:ext uri="{FF2B5EF4-FFF2-40B4-BE49-F238E27FC236}">
                <a16:creationId xmlns:a16="http://schemas.microsoft.com/office/drawing/2014/main" id="{B2B9B9C1-FE7F-4778-B052-ECFB3A34F3C3}"/>
              </a:ext>
            </a:extLst>
          </p:cNvPr>
          <p:cNvSpPr/>
          <p:nvPr/>
        </p:nvSpPr>
        <p:spPr>
          <a:xfrm>
            <a:off x="5235000" y="3451117"/>
            <a:ext cx="488944" cy="3250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1C27099-2728-46D4-8CAE-877D48C7ABBD}"/>
              </a:ext>
            </a:extLst>
          </p:cNvPr>
          <p:cNvSpPr txBox="1"/>
          <p:nvPr/>
        </p:nvSpPr>
        <p:spPr>
          <a:xfrm>
            <a:off x="5852160" y="1826146"/>
            <a:ext cx="3143794" cy="30162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  <a:p>
            <a:r>
              <a:rPr lang="fr-FR" dirty="0"/>
              <a:t>132 médecins </a:t>
            </a:r>
            <a:r>
              <a:rPr lang="fr-FR" dirty="0" err="1"/>
              <a:t>Covid</a:t>
            </a:r>
            <a:r>
              <a:rPr lang="fr-FR" dirty="0"/>
              <a:t>+</a:t>
            </a:r>
          </a:p>
          <a:p>
            <a:r>
              <a:rPr lang="fr-FR" dirty="0"/>
              <a:t> </a:t>
            </a:r>
            <a:r>
              <a:rPr lang="fr-FR" sz="2400" dirty="0">
                <a:solidFill>
                  <a:srgbClr val="FF0000"/>
                </a:solidFill>
                <a:sym typeface="Webdings" panose="05030102010509060703" pitchFamily="18" charset="2"/>
              </a:rPr>
              <a:t></a:t>
            </a:r>
            <a:r>
              <a:rPr lang="fr-FR" dirty="0">
                <a:sym typeface="Webdings" panose="05030102010509060703" pitchFamily="18" charset="2"/>
              </a:rPr>
              <a:t>: 70 (53%) </a:t>
            </a:r>
            <a:r>
              <a:rPr lang="fr-FR" sz="2800" dirty="0">
                <a:solidFill>
                  <a:srgbClr val="0070C0"/>
                </a:solidFill>
                <a:sym typeface="Webdings" panose="05030102010509060703" pitchFamily="18" charset="2"/>
              </a:rPr>
              <a:t></a:t>
            </a:r>
            <a:r>
              <a:rPr lang="fr-FR" dirty="0">
                <a:sym typeface="Webdings" panose="05030102010509060703" pitchFamily="18" charset="2"/>
              </a:rPr>
              <a:t>: 62 (47%)</a:t>
            </a:r>
          </a:p>
          <a:p>
            <a:endParaRPr lang="fr-FR" dirty="0">
              <a:sym typeface="Webdings" panose="05030102010509060703" pitchFamily="18" charset="2"/>
            </a:endParaRPr>
          </a:p>
          <a:p>
            <a:r>
              <a:rPr lang="fr-FR" dirty="0">
                <a:sym typeface="Webdings" panose="05030102010509060703" pitchFamily="18" charset="2"/>
              </a:rPr>
              <a:t>Age moyen des médecins </a:t>
            </a:r>
            <a:r>
              <a:rPr lang="fr-FR" dirty="0" err="1">
                <a:sym typeface="Webdings" panose="05030102010509060703" pitchFamily="18" charset="2"/>
              </a:rPr>
              <a:t>Covid</a:t>
            </a:r>
            <a:r>
              <a:rPr lang="fr-FR" dirty="0">
                <a:sym typeface="Webdings" panose="05030102010509060703" pitchFamily="18" charset="2"/>
              </a:rPr>
              <a:t>+ : 52,3 (Min : 32 ; max 72)</a:t>
            </a:r>
          </a:p>
          <a:p>
            <a:endParaRPr lang="fr-FR" dirty="0">
              <a:sym typeface="Webdings" panose="05030102010509060703" pitchFamily="18" charset="2"/>
            </a:endParaRPr>
          </a:p>
          <a:p>
            <a:endParaRPr lang="fr-FR" dirty="0"/>
          </a:p>
        </p:txBody>
      </p:sp>
      <p:graphicFrame>
        <p:nvGraphicFramePr>
          <p:cNvPr id="11" name="Graphique 10">
            <a:extLst>
              <a:ext uri="{FF2B5EF4-FFF2-40B4-BE49-F238E27FC236}">
                <a16:creationId xmlns:a16="http://schemas.microsoft.com/office/drawing/2014/main" id="{C01A86F3-2E19-47BE-A209-DC3BF8023D4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5165812"/>
              </p:ext>
            </p:extLst>
          </p:nvPr>
        </p:nvGraphicFramePr>
        <p:xfrm>
          <a:off x="952500" y="2126364"/>
          <a:ext cx="4348164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30453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8EE829A8-311B-4C89-99C8-47D42118EA75}"/>
              </a:ext>
            </a:extLst>
          </p:cNvPr>
          <p:cNvSpPr txBox="1">
            <a:spLocks/>
          </p:cNvSpPr>
          <p:nvPr/>
        </p:nvSpPr>
        <p:spPr>
          <a:xfrm>
            <a:off x="952500" y="404884"/>
            <a:ext cx="7886699" cy="71200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  <a:t>Résultat de l’enquête</a:t>
            </a: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</a:b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fr-FR" sz="36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BA2B551-ECD1-4EE4-8D8F-4F20AE817D9C}"/>
              </a:ext>
            </a:extLst>
          </p:cNvPr>
          <p:cNvSpPr txBox="1"/>
          <p:nvPr/>
        </p:nvSpPr>
        <p:spPr>
          <a:xfrm>
            <a:off x="952500" y="1356061"/>
            <a:ext cx="70567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fr-FR" b="1" dirty="0"/>
              <a:t>Avez-vous été atteint par le COVID-19 ? </a:t>
            </a:r>
          </a:p>
          <a:p>
            <a:r>
              <a:rPr lang="fr-FR" b="1" dirty="0">
                <a:solidFill>
                  <a:schemeClr val="bg1">
                    <a:lumMod val="65000"/>
                  </a:schemeClr>
                </a:solidFill>
              </a:rPr>
              <a:t>	Analyse par département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24C7056-C59E-485E-9DF4-8731615C1533}"/>
              </a:ext>
            </a:extLst>
          </p:cNvPr>
          <p:cNvSpPr txBox="1"/>
          <p:nvPr/>
        </p:nvSpPr>
        <p:spPr>
          <a:xfrm>
            <a:off x="487681" y="5674938"/>
            <a:ext cx="85082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accent2"/>
                </a:solidFill>
                <a:sym typeface="Wingdings 3" panose="05040102010807070707" pitchFamily="18" charset="2"/>
              </a:rPr>
              <a:t> </a:t>
            </a:r>
            <a:r>
              <a:rPr lang="fr-FR" sz="2000" b="1" dirty="0">
                <a:sym typeface="Wingdings 3" panose="05040102010807070707" pitchFamily="18" charset="2"/>
              </a:rPr>
              <a:t>Parmi les répondants, </a:t>
            </a:r>
            <a:r>
              <a:rPr lang="fr-FR" sz="2000" b="1" dirty="0"/>
              <a:t>56 médecins du Rhône ont été atteints par le </a:t>
            </a:r>
            <a:r>
              <a:rPr lang="fr-FR" sz="2000" b="1" dirty="0" err="1"/>
              <a:t>Covid</a:t>
            </a:r>
            <a:r>
              <a:rPr lang="fr-FR" sz="2000" b="1" dirty="0"/>
              <a:t>. </a:t>
            </a:r>
          </a:p>
          <a:p>
            <a:r>
              <a:rPr lang="fr-FR" sz="2000" dirty="0">
                <a:solidFill>
                  <a:schemeClr val="accent2"/>
                </a:solidFill>
                <a:sym typeface="Wingdings 3" panose="05040102010807070707" pitchFamily="18" charset="2"/>
              </a:rPr>
              <a:t> </a:t>
            </a:r>
            <a:r>
              <a:rPr lang="fr-FR" sz="2000" b="1" dirty="0">
                <a:sym typeface="Wingdings 3" panose="05040102010807070707" pitchFamily="18" charset="2"/>
              </a:rPr>
              <a:t>Plus de 10% des répondants de l’Ardèche ont été atteints par le </a:t>
            </a:r>
            <a:r>
              <a:rPr lang="fr-FR" sz="2000" b="1" dirty="0" err="1">
                <a:sym typeface="Wingdings 3" panose="05040102010807070707" pitchFamily="18" charset="2"/>
              </a:rPr>
              <a:t>Covid</a:t>
            </a:r>
            <a:r>
              <a:rPr lang="fr-FR" sz="2000" b="1" dirty="0">
                <a:sym typeface="Wingdings 3" panose="05040102010807070707" pitchFamily="18" charset="2"/>
              </a:rPr>
              <a:t>.</a:t>
            </a:r>
            <a:endParaRPr lang="fr-FR" dirty="0"/>
          </a:p>
        </p:txBody>
      </p:sp>
      <p:graphicFrame>
        <p:nvGraphicFramePr>
          <p:cNvPr id="11" name="Graphique 10">
            <a:extLst>
              <a:ext uri="{FF2B5EF4-FFF2-40B4-BE49-F238E27FC236}">
                <a16:creationId xmlns:a16="http://schemas.microsoft.com/office/drawing/2014/main" id="{C01A86F3-2E19-47BE-A209-DC3BF8023D42}"/>
              </a:ext>
            </a:extLst>
          </p:cNvPr>
          <p:cNvGraphicFramePr>
            <a:graphicFrameLocks/>
          </p:cNvGraphicFramePr>
          <p:nvPr/>
        </p:nvGraphicFramePr>
        <p:xfrm>
          <a:off x="952500" y="2126364"/>
          <a:ext cx="4348164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6309040B-060C-4B5C-8A0E-9D3E1B208B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4324420"/>
              </p:ext>
            </p:extLst>
          </p:nvPr>
        </p:nvGraphicFramePr>
        <p:xfrm>
          <a:off x="856910" y="1918686"/>
          <a:ext cx="7691438" cy="3843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81181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8EE829A8-311B-4C89-99C8-47D42118EA75}"/>
              </a:ext>
            </a:extLst>
          </p:cNvPr>
          <p:cNvSpPr txBox="1">
            <a:spLocks/>
          </p:cNvSpPr>
          <p:nvPr/>
        </p:nvSpPr>
        <p:spPr>
          <a:xfrm>
            <a:off x="952500" y="404884"/>
            <a:ext cx="7886699" cy="71200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  <a:t>Résultat de l’enquête</a:t>
            </a: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</a:b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fr-FR" sz="36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BA2B551-ECD1-4EE4-8D8F-4F20AE817D9C}"/>
              </a:ext>
            </a:extLst>
          </p:cNvPr>
          <p:cNvSpPr txBox="1"/>
          <p:nvPr/>
        </p:nvSpPr>
        <p:spPr>
          <a:xfrm>
            <a:off x="873128" y="1456814"/>
            <a:ext cx="7659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fr-FR" b="1" dirty="0"/>
              <a:t>L’infection a-t-elle été confirmée par un prélèvement nasopharyngé 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24C7056-C59E-485E-9DF4-8731615C1533}"/>
              </a:ext>
            </a:extLst>
          </p:cNvPr>
          <p:cNvSpPr txBox="1"/>
          <p:nvPr/>
        </p:nvSpPr>
        <p:spPr>
          <a:xfrm>
            <a:off x="742336" y="5401186"/>
            <a:ext cx="765932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accent2"/>
                </a:solidFill>
                <a:sym typeface="Wingdings 3" panose="05040102010807070707" pitchFamily="18" charset="2"/>
              </a:rPr>
              <a:t> </a:t>
            </a:r>
            <a:r>
              <a:rPr lang="fr-FR" sz="2000" b="1" dirty="0"/>
              <a:t>Parmi les 132 médecins qui ont eu le COVID, l’infection a été confirmée par un prélèvement pour 82% (nb=108) d’entre eux.</a:t>
            </a:r>
            <a:endParaRPr lang="fr-FR" sz="2000" dirty="0"/>
          </a:p>
          <a:p>
            <a:endParaRPr lang="fr-FR" dirty="0"/>
          </a:p>
        </p:txBody>
      </p:sp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9A44797B-DAFF-4E9E-B016-393210BFC3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9282985"/>
              </p:ext>
            </p:extLst>
          </p:nvPr>
        </p:nvGraphicFramePr>
        <p:xfrm>
          <a:off x="2009843" y="1906310"/>
          <a:ext cx="4462463" cy="3414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18705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8EE829A8-311B-4C89-99C8-47D42118EA75}"/>
              </a:ext>
            </a:extLst>
          </p:cNvPr>
          <p:cNvSpPr txBox="1">
            <a:spLocks/>
          </p:cNvSpPr>
          <p:nvPr/>
        </p:nvSpPr>
        <p:spPr>
          <a:xfrm>
            <a:off x="952500" y="404884"/>
            <a:ext cx="7886699" cy="71200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  <a:t>Résultat de l’enquête</a:t>
            </a: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</a:b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fr-FR" sz="36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BA2B551-ECD1-4EE4-8D8F-4F20AE817D9C}"/>
              </a:ext>
            </a:extLst>
          </p:cNvPr>
          <p:cNvSpPr txBox="1"/>
          <p:nvPr/>
        </p:nvSpPr>
        <p:spPr>
          <a:xfrm>
            <a:off x="873128" y="1456814"/>
            <a:ext cx="7659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fr-FR" b="1" dirty="0"/>
              <a:t>L’infection a-t-elle été confirmée par un prélèvement nasopharyngé ?</a:t>
            </a:r>
          </a:p>
          <a:p>
            <a:r>
              <a:rPr lang="fr-FR" b="1" dirty="0">
                <a:solidFill>
                  <a:schemeClr val="bg1">
                    <a:lumMod val="65000"/>
                  </a:schemeClr>
                </a:solidFill>
              </a:rPr>
              <a:t>	Analyse par département</a:t>
            </a:r>
            <a:endParaRPr lang="fr-FR" b="1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24C7056-C59E-485E-9DF4-8731615C1533}"/>
              </a:ext>
            </a:extLst>
          </p:cNvPr>
          <p:cNvSpPr txBox="1"/>
          <p:nvPr/>
        </p:nvSpPr>
        <p:spPr>
          <a:xfrm>
            <a:off x="243840" y="5183471"/>
            <a:ext cx="8699863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accent2"/>
                </a:solidFill>
                <a:sym typeface="Wingdings 3" panose="05040102010807070707" pitchFamily="18" charset="2"/>
              </a:rPr>
              <a:t> </a:t>
            </a:r>
            <a:r>
              <a:rPr lang="fr-FR" sz="2000" b="1" dirty="0"/>
              <a:t>Parmi les médecins qui ont eu le COVID, l’infection a été confirmée par un prélèvement pour tous ceux de l’Ain, de l’Allier, de l’Ardèche, de la Drôme et de la haute Loire.</a:t>
            </a:r>
          </a:p>
          <a:p>
            <a:r>
              <a:rPr lang="fr-FR" sz="2000" dirty="0">
                <a:solidFill>
                  <a:schemeClr val="accent2"/>
                </a:solidFill>
                <a:sym typeface="Wingdings 3" panose="05040102010807070707" pitchFamily="18" charset="2"/>
              </a:rPr>
              <a:t> </a:t>
            </a:r>
            <a:r>
              <a:rPr lang="fr-FR" sz="2000" b="1" dirty="0"/>
              <a:t>L’infection n’a pas été confirmée pour près de 25% d’entre eux en Isère, dans le Puy-de-Dôme et en Savoie.</a:t>
            </a:r>
            <a:endParaRPr lang="fr-FR" sz="2000" dirty="0"/>
          </a:p>
          <a:p>
            <a:endParaRPr lang="fr-FR" dirty="0"/>
          </a:p>
        </p:txBody>
      </p:sp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9A44797B-DAFF-4E9E-B016-393210BFC3A8}"/>
              </a:ext>
            </a:extLst>
          </p:cNvPr>
          <p:cNvGraphicFramePr>
            <a:graphicFrameLocks/>
          </p:cNvGraphicFramePr>
          <p:nvPr/>
        </p:nvGraphicFramePr>
        <p:xfrm>
          <a:off x="2009843" y="1906310"/>
          <a:ext cx="4462463" cy="3414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Graphique 9">
            <a:extLst>
              <a:ext uri="{FF2B5EF4-FFF2-40B4-BE49-F238E27FC236}">
                <a16:creationId xmlns:a16="http://schemas.microsoft.com/office/drawing/2014/main" id="{61F88D2B-96C9-473D-9516-36EAD060ED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4061276"/>
              </p:ext>
            </p:extLst>
          </p:nvPr>
        </p:nvGraphicFramePr>
        <p:xfrm>
          <a:off x="775063" y="2103144"/>
          <a:ext cx="7757386" cy="29042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9891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8EE829A8-311B-4C89-99C8-47D42118EA75}"/>
              </a:ext>
            </a:extLst>
          </p:cNvPr>
          <p:cNvSpPr txBox="1">
            <a:spLocks/>
          </p:cNvSpPr>
          <p:nvPr/>
        </p:nvSpPr>
        <p:spPr>
          <a:xfrm>
            <a:off x="952500" y="404884"/>
            <a:ext cx="7886699" cy="71200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  <a:t>Résultat de l’enquête</a:t>
            </a: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  <a:sym typeface="Trebuchet MS" pitchFamily="34" charset="0"/>
              </a:rPr>
            </a:b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fr-FR" sz="36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BA2B551-ECD1-4EE4-8D8F-4F20AE817D9C}"/>
              </a:ext>
            </a:extLst>
          </p:cNvPr>
          <p:cNvSpPr txBox="1"/>
          <p:nvPr/>
        </p:nvSpPr>
        <p:spPr>
          <a:xfrm>
            <a:off x="873128" y="1456814"/>
            <a:ext cx="7659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fr-FR" b="1" dirty="0"/>
              <a:t>Avez-vous été hospitalisé ?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24C7056-C59E-485E-9DF4-8731615C1533}"/>
              </a:ext>
            </a:extLst>
          </p:cNvPr>
          <p:cNvSpPr txBox="1"/>
          <p:nvPr/>
        </p:nvSpPr>
        <p:spPr>
          <a:xfrm>
            <a:off x="742336" y="5401186"/>
            <a:ext cx="765932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accent2"/>
                </a:solidFill>
                <a:sym typeface="Wingdings 3" panose="05040102010807070707" pitchFamily="18" charset="2"/>
              </a:rPr>
              <a:t> </a:t>
            </a:r>
            <a:r>
              <a:rPr lang="fr-FR" sz="2000" b="1" dirty="0"/>
              <a:t>Parmi les 132 médecins qui ont eu le COVID, 9% (nb=12) ont été hospitalisés.</a:t>
            </a:r>
            <a:endParaRPr lang="fr-FR" sz="2000" dirty="0"/>
          </a:p>
          <a:p>
            <a:endParaRPr lang="fr-FR" dirty="0"/>
          </a:p>
        </p:txBody>
      </p:sp>
      <p:sp>
        <p:nvSpPr>
          <p:cNvPr id="9" name="Flèche : droite 8">
            <a:extLst>
              <a:ext uri="{FF2B5EF4-FFF2-40B4-BE49-F238E27FC236}">
                <a16:creationId xmlns:a16="http://schemas.microsoft.com/office/drawing/2014/main" id="{41BFFD1B-46F6-4152-9FA4-511873441213}"/>
              </a:ext>
            </a:extLst>
          </p:cNvPr>
          <p:cNvSpPr/>
          <p:nvPr/>
        </p:nvSpPr>
        <p:spPr>
          <a:xfrm>
            <a:off x="5235000" y="3451117"/>
            <a:ext cx="488944" cy="3250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CDBACC0-9E23-40EC-B713-05A97ABE96F2}"/>
              </a:ext>
            </a:extLst>
          </p:cNvPr>
          <p:cNvSpPr txBox="1"/>
          <p:nvPr/>
        </p:nvSpPr>
        <p:spPr>
          <a:xfrm>
            <a:off x="5852160" y="1826146"/>
            <a:ext cx="3143794" cy="30162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  <a:p>
            <a:r>
              <a:rPr lang="fr-FR" dirty="0"/>
              <a:t>12 médecins hospitalisés</a:t>
            </a:r>
          </a:p>
          <a:p>
            <a:r>
              <a:rPr lang="fr-FR" sz="2400" dirty="0">
                <a:solidFill>
                  <a:srgbClr val="FF0000"/>
                </a:solidFill>
                <a:sym typeface="Webdings" panose="05030102010509060703" pitchFamily="18" charset="2"/>
              </a:rPr>
              <a:t>   </a:t>
            </a:r>
            <a:r>
              <a:rPr lang="fr-FR" dirty="0">
                <a:sym typeface="Webdings" panose="05030102010509060703" pitchFamily="18" charset="2"/>
              </a:rPr>
              <a:t>: 5 (41,7%) </a:t>
            </a:r>
            <a:r>
              <a:rPr lang="fr-FR" sz="2800" dirty="0">
                <a:solidFill>
                  <a:srgbClr val="0070C0"/>
                </a:solidFill>
                <a:sym typeface="Webdings" panose="05030102010509060703" pitchFamily="18" charset="2"/>
              </a:rPr>
              <a:t></a:t>
            </a:r>
            <a:r>
              <a:rPr lang="fr-FR" dirty="0">
                <a:sym typeface="Webdings" panose="05030102010509060703" pitchFamily="18" charset="2"/>
              </a:rPr>
              <a:t>: 7 (58,3%)</a:t>
            </a:r>
          </a:p>
          <a:p>
            <a:endParaRPr lang="fr-FR" dirty="0">
              <a:sym typeface="Webdings" panose="05030102010509060703" pitchFamily="18" charset="2"/>
            </a:endParaRPr>
          </a:p>
          <a:p>
            <a:r>
              <a:rPr lang="fr-FR" dirty="0">
                <a:sym typeface="Webdings" panose="05030102010509060703" pitchFamily="18" charset="2"/>
              </a:rPr>
              <a:t>Age moyen des médecins hospitalisés : 57,8 (Min : 43 ; max 67)</a:t>
            </a:r>
          </a:p>
          <a:p>
            <a:endParaRPr lang="fr-FR" dirty="0">
              <a:sym typeface="Webdings" panose="05030102010509060703" pitchFamily="18" charset="2"/>
            </a:endParaRPr>
          </a:p>
          <a:p>
            <a:endParaRPr lang="fr-FR" dirty="0"/>
          </a:p>
        </p:txBody>
      </p:sp>
      <p:graphicFrame>
        <p:nvGraphicFramePr>
          <p:cNvPr id="10" name="Graphique 9">
            <a:extLst>
              <a:ext uri="{FF2B5EF4-FFF2-40B4-BE49-F238E27FC236}">
                <a16:creationId xmlns:a16="http://schemas.microsoft.com/office/drawing/2014/main" id="{C1205386-6B96-4269-A7BA-4DBFA43122A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2589799"/>
              </p:ext>
            </p:extLst>
          </p:nvPr>
        </p:nvGraphicFramePr>
        <p:xfrm>
          <a:off x="952500" y="1743761"/>
          <a:ext cx="4462463" cy="3414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4267673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8613</TotalTime>
  <Words>1211</Words>
  <Application>Microsoft Office PowerPoint</Application>
  <PresentationFormat>Affichage à l'écran (4:3)</PresentationFormat>
  <Paragraphs>259</Paragraphs>
  <Slides>22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Wingdings</vt:lpstr>
      <vt:lpstr>Wingdings 3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Merci pour votre attention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liliane.larrieu@urps-med-aura.fr</dc:creator>
  <cp:lastModifiedBy>Utilisateur</cp:lastModifiedBy>
  <cp:revision>269</cp:revision>
  <cp:lastPrinted>2018-01-24T10:12:25Z</cp:lastPrinted>
  <dcterms:created xsi:type="dcterms:W3CDTF">2016-08-29T15:30:15Z</dcterms:created>
  <dcterms:modified xsi:type="dcterms:W3CDTF">2020-05-25T09:35:51Z</dcterms:modified>
</cp:coreProperties>
</file>